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8" r:id="rId9"/>
    <p:sldId id="264" r:id="rId10"/>
    <p:sldId id="265" r:id="rId11"/>
    <p:sldId id="266" r:id="rId12"/>
    <p:sldId id="267" r:id="rId13"/>
    <p:sldId id="262" r:id="rId14"/>
    <p:sldId id="270" r:id="rId15"/>
    <p:sldId id="273" r:id="rId16"/>
    <p:sldId id="28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69" r:id="rId27"/>
    <p:sldId id="284" r:id="rId28"/>
    <p:sldId id="285" r:id="rId29"/>
    <p:sldId id="287" r:id="rId30"/>
    <p:sldId id="288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92D"/>
    <a:srgbClr val="005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C3BE8-333E-49B8-9985-DA4D193364F9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008CD-A825-44EF-B09C-FB934AE5E0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79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1122363"/>
            <a:ext cx="10140778" cy="91238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1490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7209" y="4712043"/>
            <a:ext cx="6172200" cy="714632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967209" y="682626"/>
            <a:ext cx="6172200" cy="39388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967209" y="5486400"/>
            <a:ext cx="6172200" cy="47320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4045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4908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823783"/>
            <a:ext cx="2628900" cy="5353179"/>
          </a:xfrm>
        </p:spPr>
        <p:txBody>
          <a:bodyPr vert="eaVert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7222" y="823783"/>
            <a:ext cx="8045278" cy="5353179"/>
          </a:xfrm>
        </p:spPr>
        <p:txBody>
          <a:bodyPr vert="eaVert"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0877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0895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6066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222" y="4061253"/>
            <a:ext cx="10820228" cy="73604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7222" y="3798628"/>
            <a:ext cx="10820228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47195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7222" y="1304330"/>
            <a:ext cx="5492578" cy="4351338"/>
          </a:xfrm>
        </p:spPr>
        <p:txBody>
          <a:bodyPr/>
          <a:lstStyle>
            <a:lvl1pPr>
              <a:defRPr sz="2800"/>
            </a:lvl1pPr>
            <a:lvl3pPr>
              <a:defRPr sz="2000"/>
            </a:lvl3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304330"/>
            <a:ext cx="5181600" cy="4351338"/>
          </a:xfrm>
        </p:spPr>
        <p:txBody>
          <a:bodyPr/>
          <a:lstStyle>
            <a:lvl1pPr>
              <a:defRPr sz="2800"/>
            </a:lvl1pPr>
            <a:lvl3pPr>
              <a:defRPr sz="2000"/>
            </a:lvl3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27222" y="39421"/>
            <a:ext cx="10826578" cy="91633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84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7222" y="1151325"/>
            <a:ext cx="54703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222" y="1975237"/>
            <a:ext cx="5470353" cy="3684588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15132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1975237"/>
            <a:ext cx="5183188" cy="3684588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7222" y="39421"/>
            <a:ext cx="10826578" cy="91633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80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27222" y="39421"/>
            <a:ext cx="10826578" cy="91633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8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8402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222" y="295210"/>
            <a:ext cx="4244803" cy="1069975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295211"/>
            <a:ext cx="503758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27222" y="1365186"/>
            <a:ext cx="4244803" cy="38115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8441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7222" y="39421"/>
            <a:ext cx="10826578" cy="91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7222" y="1090689"/>
            <a:ext cx="108265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6477000"/>
            <a:ext cx="12192000" cy="381000"/>
          </a:xfrm>
          <a:prstGeom prst="rect">
            <a:avLst/>
          </a:prstGeom>
          <a:solidFill>
            <a:srgbClr val="DCD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7222" y="6553200"/>
            <a:ext cx="66720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dirty="0" smtClean="0">
                <a:latin typeface="Rotis Sans Serif Std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 b="1" dirty="0"/>
              <a:t>Prof. Dr. Max Mustermann</a:t>
            </a:r>
            <a:r>
              <a:rPr lang="de-DE" altLang="de-DE" dirty="0"/>
              <a:t> Titel, 10.03.2008</a:t>
            </a:r>
          </a:p>
          <a:p>
            <a:pPr algn="ctr">
              <a:defRPr/>
            </a:pPr>
            <a:endParaRPr lang="de-DE" altLang="de-DE" dirty="0"/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10528687" y="6477000"/>
            <a:ext cx="1403350" cy="76200"/>
          </a:xfrm>
          <a:prstGeom prst="rect">
            <a:avLst/>
          </a:prstGeom>
          <a:solidFill>
            <a:srgbClr val="B1C9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10" name="Rectangle 15"/>
          <p:cNvSpPr>
            <a:spLocks noChangeArrowheads="1"/>
          </p:cNvSpPr>
          <p:nvPr userDrawn="1"/>
        </p:nvSpPr>
        <p:spPr bwMode="auto">
          <a:xfrm>
            <a:off x="10144512" y="6553200"/>
            <a:ext cx="178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200" dirty="0">
                <a:latin typeface="Rotis Sans Serif Std" panose="020B0503030202020304" pitchFamily="34" charset="0"/>
              </a:rPr>
              <a:t>Seite </a:t>
            </a:r>
            <a:fld id="{407DED0E-7B1D-4407-877C-A019C7FECCC0}" type="slidenum">
              <a:rPr lang="de-DE" altLang="de-DE" sz="1200">
                <a:latin typeface="Rotis Sans Serif Std" panose="020B0503030202020304" pitchFamily="34" charset="0"/>
              </a:rPr>
              <a:pPr algn="r"/>
              <a:t>‹Nr.›</a:t>
            </a:fld>
            <a:endParaRPr lang="de-DE" altLang="de-DE" sz="1200" dirty="0">
              <a:latin typeface="Rotis Sans Serif Std" panose="020B0503030202020304" pitchFamily="34" charset="0"/>
            </a:endParaRPr>
          </a:p>
          <a:p>
            <a:pPr algn="ctr"/>
            <a:endParaRPr lang="de-DE" altLang="de-DE" sz="1200" dirty="0">
              <a:latin typeface="Agfa Rotis Sans Serif" pitchFamily="2" charset="0"/>
            </a:endParaRPr>
          </a:p>
        </p:txBody>
      </p:sp>
      <p:pic>
        <p:nvPicPr>
          <p:cNvPr id="11" name="Picture 19" descr="luh_logo_rgb_pp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687" y="230188"/>
            <a:ext cx="14033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40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509B"/>
          </a:solidFill>
          <a:latin typeface="Rotis Sans Serif Std" panose="020B05030302020203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9999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Rotis Sans Serif Std" panose="020B05030302020203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999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Rotis Sans Serif Std" panose="020B05030302020203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999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Rotis Sans Serif Std" panose="020B05030302020203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999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tis Sans Serif Std" panose="020B05030302020203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999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tis Sans Serif Std" panose="020B05030302020203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DCD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dirty="0"/>
          </a:p>
        </p:txBody>
      </p:sp>
      <p:pic>
        <p:nvPicPr>
          <p:cNvPr id="5" name="Picture 21" descr="luh_logo_rgb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225425"/>
            <a:ext cx="25193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673767" y="1305808"/>
            <a:ext cx="7680522" cy="97631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de-DE" altLang="de-DE" sz="2800" b="1" dirty="0" smtClean="0">
                <a:solidFill>
                  <a:srgbClr val="00509B"/>
                </a:solidFill>
                <a:latin typeface="Rotis Sans Serif Std" panose="020B0503030202020304" pitchFamily="34" charset="0"/>
              </a:rPr>
              <a:t/>
            </a:r>
            <a:br>
              <a:rPr lang="de-DE" altLang="de-DE" sz="2800" b="1" dirty="0" smtClean="0">
                <a:solidFill>
                  <a:srgbClr val="00509B"/>
                </a:solidFill>
                <a:latin typeface="Rotis Sans Serif Std" panose="020B0503030202020304" pitchFamily="34" charset="0"/>
              </a:rPr>
            </a:br>
            <a:r>
              <a:rPr lang="de-DE" altLang="de-DE" sz="2800" b="1" dirty="0">
                <a:solidFill>
                  <a:srgbClr val="00509B"/>
                </a:solidFill>
                <a:latin typeface="Rotis Sans Serif Std" panose="020B0503030202020304" pitchFamily="34" charset="0"/>
              </a:rPr>
              <a:t>Einweisung in die Arbeitssicherheit </a:t>
            </a:r>
            <a:endParaRPr lang="de-DE" altLang="de-DE" sz="2800" b="1" dirty="0" smtClean="0">
              <a:solidFill>
                <a:srgbClr val="00509B"/>
              </a:solidFill>
              <a:latin typeface="Rotis Sans Serif Std" panose="020B0503030202020304" pitchFamily="34" charset="0"/>
            </a:endParaRPr>
          </a:p>
          <a:p>
            <a:pPr algn="r">
              <a:lnSpc>
                <a:spcPct val="120000"/>
              </a:lnSpc>
            </a:pPr>
            <a:r>
              <a:rPr lang="de-DE" altLang="de-DE" sz="2800" b="1" dirty="0" smtClean="0">
                <a:solidFill>
                  <a:srgbClr val="00509B"/>
                </a:solidFill>
                <a:latin typeface="Rotis Sans Serif Std" panose="020B0503030202020304" pitchFamily="34" charset="0"/>
              </a:rPr>
              <a:t>zu </a:t>
            </a:r>
            <a:r>
              <a:rPr lang="de-DE" altLang="de-DE" sz="2800" b="1" dirty="0">
                <a:solidFill>
                  <a:srgbClr val="00509B"/>
                </a:solidFill>
                <a:latin typeface="Rotis Sans Serif Std" panose="020B0503030202020304" pitchFamily="34" charset="0"/>
              </a:rPr>
              <a:t>riskantem Konsum </a:t>
            </a:r>
            <a:r>
              <a:rPr lang="de-DE" altLang="de-DE" sz="2800" b="1" dirty="0" smtClean="0">
                <a:solidFill>
                  <a:srgbClr val="00509B"/>
                </a:solidFill>
                <a:latin typeface="Rotis Sans Serif Std" panose="020B0503030202020304" pitchFamily="34" charset="0"/>
              </a:rPr>
              <a:t>und Suchtgefährdung</a:t>
            </a:r>
            <a:endParaRPr lang="de-DE" altLang="de-DE" sz="2800" b="1" dirty="0">
              <a:solidFill>
                <a:srgbClr val="00509B"/>
              </a:solidFill>
              <a:latin typeface="Rotis Sans Serif Std" panose="020B0503030202020304" pitchFamily="34" charset="0"/>
            </a:endParaRPr>
          </a:p>
          <a:p>
            <a:pPr algn="l"/>
            <a:endParaRPr lang="de-DE" altLang="de-DE" sz="2800" b="1" dirty="0">
              <a:solidFill>
                <a:srgbClr val="00509B"/>
              </a:solidFill>
              <a:latin typeface="Rotis Sans Serif Std" panose="020B05030302020203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" b="17160"/>
          <a:stretch/>
        </p:blipFill>
        <p:spPr bwMode="auto">
          <a:xfrm>
            <a:off x="470764" y="2006600"/>
            <a:ext cx="78222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6"/>
          <p:cNvSpPr>
            <a:spLocks noChangeArrowheads="1"/>
          </p:cNvSpPr>
          <p:nvPr/>
        </p:nvSpPr>
        <p:spPr bwMode="auto">
          <a:xfrm>
            <a:off x="5666342" y="5190048"/>
            <a:ext cx="5606901" cy="958056"/>
          </a:xfrm>
          <a:prstGeom prst="rect">
            <a:avLst/>
          </a:prstGeom>
          <a:solidFill>
            <a:schemeClr val="bg2">
              <a:alpha val="7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de-DE" altLang="x-none" dirty="0">
                <a:latin typeface="Rotis Sans Serif Std" pitchFamily="34" charset="0"/>
              </a:rPr>
              <a:t>Anne Schwarz </a:t>
            </a:r>
          </a:p>
          <a:p>
            <a:pPr algn="r"/>
            <a:r>
              <a:rPr lang="de-DE" altLang="x-none" dirty="0">
                <a:latin typeface="Rotis Sans Serif Std" pitchFamily="34" charset="0"/>
              </a:rPr>
              <a:t>Suchtbeauftragte</a:t>
            </a:r>
            <a:endParaRPr lang="de-DE" altLang="de-DE" b="1" dirty="0">
              <a:latin typeface="Rotis Sans Serif Std" pitchFamily="34" charset="0"/>
            </a:endParaRPr>
          </a:p>
        </p:txBody>
      </p:sp>
      <p:sp>
        <p:nvSpPr>
          <p:cNvPr id="13" name="Rechteck 2"/>
          <p:cNvSpPr>
            <a:spLocks noChangeArrowheads="1"/>
          </p:cNvSpPr>
          <p:nvPr/>
        </p:nvSpPr>
        <p:spPr bwMode="auto">
          <a:xfrm>
            <a:off x="6096000" y="5454738"/>
            <a:ext cx="15012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b="1" dirty="0" smtClean="0">
                <a:solidFill>
                  <a:srgbClr val="B1C9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tis Sans Serif Std ExtraBold" pitchFamily="34" charset="0"/>
              </a:rPr>
              <a:t>Modul 1</a:t>
            </a:r>
          </a:p>
        </p:txBody>
      </p:sp>
      <p:sp>
        <p:nvSpPr>
          <p:cNvPr id="15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045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674189" y="554623"/>
            <a:ext cx="10140778" cy="9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b="1" dirty="0">
                <a:solidFill>
                  <a:srgbClr val="004F9E"/>
                </a:solidFill>
                <a:latin typeface="Rotis Sans Serif Std" pitchFamily="34" charset="0"/>
              </a:rPr>
              <a:t>Umfang des Alkoholkonsums</a:t>
            </a:r>
            <a:endParaRPr lang="de-DE" altLang="de-DE" sz="2800" dirty="0">
              <a:solidFill>
                <a:srgbClr val="004F9E"/>
              </a:solidFill>
              <a:latin typeface="Rotis Sans Serif Std" pitchFamily="34" charset="0"/>
            </a:endParaRPr>
          </a:p>
        </p:txBody>
      </p:sp>
      <p:grpSp>
        <p:nvGrpSpPr>
          <p:cNvPr id="5" name="Gruppierung 13"/>
          <p:cNvGrpSpPr>
            <a:grpSpLocks/>
          </p:cNvGrpSpPr>
          <p:nvPr/>
        </p:nvGrpSpPr>
        <p:grpSpPr bwMode="auto">
          <a:xfrm>
            <a:off x="698921" y="1339165"/>
            <a:ext cx="10603399" cy="3902609"/>
            <a:chOff x="-67902" y="2763335"/>
            <a:chExt cx="10603399" cy="3904620"/>
          </a:xfrm>
        </p:grpSpPr>
        <p:sp>
          <p:nvSpPr>
            <p:cNvPr id="6" name="Rechteck 5"/>
            <p:cNvSpPr/>
            <p:nvPr/>
          </p:nvSpPr>
          <p:spPr>
            <a:xfrm>
              <a:off x="725092" y="3368485"/>
              <a:ext cx="4467573" cy="1440603"/>
            </a:xfrm>
            <a:prstGeom prst="rect">
              <a:avLst/>
            </a:prstGeom>
            <a:gradFill flip="none" rotWithShape="1">
              <a:gsLst>
                <a:gs pos="100000">
                  <a:srgbClr val="FFFFFF"/>
                </a:gs>
                <a:gs pos="93000">
                  <a:srgbClr val="C0FF29">
                    <a:alpha val="61000"/>
                  </a:srgbClr>
                </a:gs>
                <a:gs pos="55000">
                  <a:srgbClr val="99F923">
                    <a:alpha val="61000"/>
                  </a:srgbClr>
                </a:gs>
                <a:gs pos="18000">
                  <a:srgbClr val="77C41A">
                    <a:alpha val="6100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4738828" y="3368485"/>
              <a:ext cx="3487597" cy="1440604"/>
            </a:xfrm>
            <a:prstGeom prst="rect">
              <a:avLst/>
            </a:prstGeom>
            <a:gradFill>
              <a:gsLst>
                <a:gs pos="0">
                  <a:srgbClr val="D2FF18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99000">
                  <a:srgbClr val="FF6600"/>
                </a:gs>
                <a:gs pos="49000">
                  <a:srgbClr val="FFFF00"/>
                </a:gs>
              </a:gsLst>
              <a:lin ang="209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221662" y="3368485"/>
              <a:ext cx="412750" cy="1440604"/>
            </a:xfrm>
            <a:prstGeom prst="rect">
              <a:avLst/>
            </a:prstGeom>
            <a:gradFill flip="none" rotWithShape="1">
              <a:gsLst>
                <a:gs pos="100000">
                  <a:srgbClr val="F74329"/>
                </a:gs>
                <a:gs pos="2000">
                  <a:srgbClr val="FF6600"/>
                </a:gs>
                <a:gs pos="61000">
                  <a:srgbClr val="F74329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9" name="Textfeld 8"/>
            <p:cNvSpPr txBox="1">
              <a:spLocks noChangeArrowheads="1"/>
            </p:cNvSpPr>
            <p:nvPr/>
          </p:nvSpPr>
          <p:spPr bwMode="auto">
            <a:xfrm>
              <a:off x="-67902" y="2763335"/>
              <a:ext cx="9085538" cy="33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de-DE" altLang="de-DE" sz="1600" b="1" dirty="0" smtClean="0">
                  <a:latin typeface="Arial Narrow" charset="0"/>
                </a:rPr>
                <a:t>Abstinenz</a:t>
              </a:r>
              <a:r>
                <a:rPr lang="de-DE" altLang="de-DE" sz="1600" b="1" dirty="0">
                  <a:latin typeface="Arial Narrow" charset="0"/>
                </a:rPr>
                <a:t>	             Genuss                                        Gewohnheit    	Gefährdung        </a:t>
              </a:r>
              <a:r>
                <a:rPr lang="de-DE" altLang="de-DE" sz="1600" b="1" dirty="0" smtClean="0">
                  <a:latin typeface="Arial Narrow" charset="0"/>
                </a:rPr>
                <a:t>Missbrauch   Sucht</a:t>
              </a:r>
              <a:endParaRPr lang="de-DE" altLang="de-DE" sz="1600" b="1" dirty="0">
                <a:latin typeface="Arial Narrow" charset="0"/>
              </a:endParaRPr>
            </a:p>
          </p:txBody>
        </p:sp>
        <p:sp>
          <p:nvSpPr>
            <p:cNvPr id="10" name="Textfeld 9"/>
            <p:cNvSpPr txBox="1">
              <a:spLocks noChangeArrowheads="1"/>
            </p:cNvSpPr>
            <p:nvPr/>
          </p:nvSpPr>
          <p:spPr bwMode="auto">
            <a:xfrm>
              <a:off x="978747" y="5015999"/>
              <a:ext cx="8568266" cy="33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de-DE" altLang="de-DE" sz="1600" b="1" dirty="0">
                  <a:latin typeface="Arial Narrow" charset="0"/>
                </a:rPr>
                <a:t>       risikoarm			                 </a:t>
              </a:r>
              <a:r>
                <a:rPr lang="de-DE" altLang="de-DE" sz="1600" b="1" dirty="0" smtClean="0">
                  <a:latin typeface="Arial Narrow" charset="0"/>
                </a:rPr>
                <a:t>              riskant     schädigend    abhängig</a:t>
              </a:r>
              <a:r>
                <a:rPr lang="de-DE" altLang="de-DE" sz="1600" b="1" dirty="0">
                  <a:latin typeface="Arial Narrow" charset="0"/>
                </a:rPr>
                <a:t>	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909000" y="5508066"/>
              <a:ext cx="8626497" cy="1159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de-DE" b="1" dirty="0">
                  <a:solidFill>
                    <a:srgbClr val="3A6EB0"/>
                  </a:solidFill>
                  <a:latin typeface="+mj-lt"/>
                  <a:ea typeface="+mj-ea"/>
                  <a:cs typeface="ＭＳ Ｐゴシック" charset="0"/>
                </a:rPr>
                <a:t>     </a:t>
              </a:r>
              <a:r>
                <a:rPr lang="de-DE" b="1" dirty="0" smtClean="0">
                  <a:solidFill>
                    <a:srgbClr val="3A6EB0"/>
                  </a:solidFill>
                  <a:latin typeface="+mj-lt"/>
                  <a:ea typeface="+mj-ea"/>
                  <a:cs typeface="ＭＳ Ｐゴシック" charset="0"/>
                </a:rPr>
                <a:t> </a:t>
              </a:r>
              <a:r>
                <a:rPr lang="de-DE" sz="2800" b="1" dirty="0" smtClean="0">
                  <a:solidFill>
                    <a:srgbClr val="004F9E"/>
                  </a:solidFill>
                  <a:latin typeface="Rotis Sans Serif Std" pitchFamily="34" charset="0"/>
                  <a:ea typeface="+mj-ea"/>
                  <a:cs typeface="ＭＳ Ｐゴシック" charset="0"/>
                </a:rPr>
                <a:t>in </a:t>
              </a:r>
              <a:r>
                <a:rPr lang="de-DE" sz="2800" b="1" dirty="0">
                  <a:solidFill>
                    <a:srgbClr val="004F9E"/>
                  </a:solidFill>
                  <a:latin typeface="Rotis Sans Serif Std" pitchFamily="34" charset="0"/>
                  <a:ea typeface="+mj-ea"/>
                  <a:cs typeface="ＭＳ Ｐゴシック" charset="0"/>
                </a:rPr>
                <a:t>der deutschen Bevölkerung von 18-64 Jahren</a:t>
              </a:r>
            </a:p>
            <a:p>
              <a:pPr algn="r">
                <a:defRPr/>
              </a:pPr>
              <a:r>
                <a:rPr lang="de-DE" sz="2000" dirty="0">
                  <a:latin typeface="Arial Narrow"/>
                  <a:ea typeface="ＭＳ Ｐゴシック" pitchFamily="34" charset="-128"/>
                  <a:cs typeface="Arial Narrow"/>
                </a:rPr>
                <a:t>  </a:t>
              </a:r>
              <a:r>
                <a:rPr lang="de-DE" sz="2000" dirty="0">
                  <a:solidFill>
                    <a:schemeClr val="bg1">
                      <a:lumMod val="50000"/>
                    </a:schemeClr>
                  </a:solidFill>
                  <a:latin typeface="Arial Narrow"/>
                  <a:ea typeface="ＭＳ Ｐゴシック" pitchFamily="34" charset="-128"/>
                  <a:cs typeface="Arial Narrow"/>
                </a:rPr>
                <a:t> 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  <a:latin typeface="Arial Narrow"/>
                  <a:ea typeface="ＭＳ Ｐゴシック" pitchFamily="34" charset="-128"/>
                  <a:cs typeface="Arial Narrow"/>
                </a:rPr>
                <a:t> 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  <a:latin typeface="Arial Narrow"/>
                  <a:ea typeface="ＭＳ Ｐゴシック" pitchFamily="34" charset="-128"/>
                  <a:cs typeface="Arial Narrow"/>
                </a:rPr>
                <a:t>	           	   </a:t>
              </a:r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DHS</a:t>
              </a:r>
              <a:r>
                <a:rPr 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, </a:t>
              </a:r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Drogen- und Suchtbericht </a:t>
              </a:r>
              <a:r>
                <a:rPr 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2018 - </a:t>
              </a:r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*Diagnose </a:t>
              </a:r>
              <a:r>
                <a:rPr 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nach DSM </a:t>
              </a:r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IV   </a:t>
              </a:r>
            </a:p>
            <a:p>
              <a:pPr algn="r">
                <a:defRPr/>
              </a:pPr>
              <a:endParaRPr lang="de-DE" sz="11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tis Sans Serif Std" pitchFamily="34" charset="0"/>
                <a:ea typeface="ＭＳ Ｐゴシック" pitchFamily="34" charset="-128"/>
              </a:endParaRPr>
            </a:p>
            <a:p>
              <a:pPr algn="r">
                <a:defRPr/>
              </a:pPr>
              <a:r>
                <a:rPr 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Dr. </a:t>
              </a:r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tis Sans Serif Std" pitchFamily="34" charset="0"/>
                  <a:ea typeface="ＭＳ Ｐゴシック" pitchFamily="34" charset="-128"/>
                  <a:cs typeface="Arial Narrow"/>
                </a:rPr>
                <a:t>E. Wienemann</a:t>
              </a:r>
              <a:endPara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tis Sans Serif Std" pitchFamily="34" charset="0"/>
                <a:ea typeface="ＭＳ Ｐゴシック" pitchFamily="34" charset="-128"/>
                <a:cs typeface="Arial Narrow"/>
              </a:endParaRPr>
            </a:p>
          </p:txBody>
        </p:sp>
        <p:sp>
          <p:nvSpPr>
            <p:cNvPr id="12" name="Textfeld 12"/>
            <p:cNvSpPr txBox="1">
              <a:spLocks noChangeArrowheads="1"/>
            </p:cNvSpPr>
            <p:nvPr/>
          </p:nvSpPr>
          <p:spPr bwMode="auto">
            <a:xfrm>
              <a:off x="1066799" y="3816270"/>
              <a:ext cx="8077201" cy="83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de-DE" altLang="de-DE" b="1" dirty="0">
                  <a:solidFill>
                    <a:schemeClr val="bg1"/>
                  </a:solidFill>
                  <a:latin typeface="Arial Narrow" charset="0"/>
                </a:rPr>
                <a:t>   </a:t>
              </a:r>
              <a:r>
                <a:rPr lang="de-DE" altLang="de-DE" b="1" dirty="0">
                  <a:latin typeface="Arial Narrow" charset="0"/>
                </a:rPr>
                <a:t>    </a:t>
              </a:r>
              <a:r>
                <a:rPr lang="de-DE" altLang="de-DE" b="1" dirty="0" smtClean="0">
                  <a:solidFill>
                    <a:srgbClr val="FF0000"/>
                  </a:solidFill>
                  <a:latin typeface="Arial Narrow" charset="0"/>
                </a:rPr>
                <a:t>67,6</a:t>
              </a:r>
              <a:r>
                <a:rPr lang="de-DE" altLang="de-DE" b="1" dirty="0">
                  <a:latin typeface="Arial Narrow" charset="0"/>
                </a:rPr>
                <a:t>	        		      	        </a:t>
              </a:r>
              <a:r>
                <a:rPr lang="de-DE" altLang="de-DE" b="1" dirty="0" smtClean="0">
                  <a:latin typeface="Arial Narrow" charset="0"/>
                </a:rPr>
                <a:t>15                </a:t>
              </a:r>
              <a:r>
                <a:rPr lang="de-DE" altLang="de-DE" b="1" u="sng" dirty="0" smtClean="0">
                  <a:solidFill>
                    <a:srgbClr val="FF0000"/>
                  </a:solidFill>
                  <a:latin typeface="Arial Narrow" charset="0"/>
                </a:rPr>
                <a:t>4*</a:t>
              </a:r>
              <a:r>
                <a:rPr lang="de-DE" altLang="de-DE" b="1" u="sng" dirty="0" smtClean="0">
                  <a:solidFill>
                    <a:schemeClr val="bg1"/>
                  </a:solidFill>
                  <a:latin typeface="Arial Narrow" charset="0"/>
                </a:rPr>
                <a:t>   </a:t>
              </a:r>
              <a:r>
                <a:rPr lang="de-DE" altLang="de-DE" sz="1000" b="1" u="sng" dirty="0" smtClean="0">
                  <a:solidFill>
                    <a:schemeClr val="bg1"/>
                  </a:solidFill>
                  <a:latin typeface="Arial Narrow" charset="0"/>
                </a:rPr>
                <a:t> </a:t>
              </a:r>
              <a:r>
                <a:rPr lang="de-DE" altLang="de-DE" b="1" u="sng" dirty="0" smtClean="0">
                  <a:solidFill>
                    <a:schemeClr val="bg1"/>
                  </a:solidFill>
                  <a:latin typeface="Arial Narrow" charset="0"/>
                </a:rPr>
                <a:t>3,4</a:t>
              </a:r>
              <a:r>
                <a:rPr lang="de-DE" altLang="de-DE" b="1" dirty="0" smtClean="0">
                  <a:solidFill>
                    <a:schemeClr val="bg1"/>
                  </a:solidFill>
                  <a:latin typeface="Arial Narrow" charset="0"/>
                </a:rPr>
                <a:t>*  </a:t>
              </a:r>
              <a:r>
                <a:rPr lang="de-DE" altLang="de-DE" b="1" dirty="0">
                  <a:solidFill>
                    <a:schemeClr val="bg1"/>
                  </a:solidFill>
                  <a:latin typeface="Arial Narrow" charset="0"/>
                </a:rPr>
                <a:t>%  </a:t>
              </a:r>
              <a:r>
                <a:rPr lang="de-DE" altLang="de-DE" b="1" dirty="0">
                  <a:latin typeface="Arial Narrow" charset="0"/>
                </a:rPr>
                <a:t>	</a:t>
              </a:r>
              <a:endParaRPr lang="de-DE" altLang="de-DE" b="1" dirty="0">
                <a:solidFill>
                  <a:srgbClr val="262626"/>
                </a:solidFill>
                <a:latin typeface="Arial Narrow" charset="0"/>
              </a:endParaRPr>
            </a:p>
          </p:txBody>
        </p:sp>
      </p:grpSp>
      <p:sp>
        <p:nvSpPr>
          <p:cNvPr id="13" name="Rechteck 2"/>
          <p:cNvSpPr>
            <a:spLocks noChangeArrowheads="1"/>
          </p:cNvSpPr>
          <p:nvPr/>
        </p:nvSpPr>
        <p:spPr bwMode="gray">
          <a:xfrm>
            <a:off x="6400800" y="5471649"/>
            <a:ext cx="5197642" cy="60016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 defTabSz="733425">
              <a:spcBef>
                <a:spcPct val="0"/>
              </a:spcBef>
              <a:buClrTx/>
              <a:buNone/>
              <a:defRPr/>
            </a:pPr>
            <a:r>
              <a:rPr lang="de-DE" altLang="de-DE" sz="2400" b="1" kern="0" dirty="0" smtClean="0">
                <a:latin typeface="Rotis Sans Serif Std" pitchFamily="34" charset="0"/>
              </a:rPr>
              <a:t>  </a:t>
            </a:r>
            <a: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  <a:t/>
            </a:r>
            <a:b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</a:br>
            <a: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  <a:t>     </a:t>
            </a:r>
            <a:endParaRPr lang="de-DE" altLang="de-DE" sz="2000" kern="0" dirty="0">
              <a:latin typeface="Rotis Sans Serif Std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731314" y="5449232"/>
            <a:ext cx="4829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1800" dirty="0">
                <a:latin typeface="Rotis Sans Serif Std" pitchFamily="34" charset="0"/>
                <a:ea typeface="ＭＳ Ｐゴシック" pitchFamily="34" charset="-128"/>
              </a:rPr>
              <a:t>Dauer der Abhängigkeitsentwicklung bei Alkohol:</a:t>
            </a:r>
          </a:p>
          <a:p>
            <a:pPr>
              <a:defRPr/>
            </a:pPr>
            <a:r>
              <a:rPr lang="de-DE" altLang="de-DE" sz="1800" dirty="0">
                <a:latin typeface="Rotis Sans Serif Std" pitchFamily="34" charset="0"/>
                <a:ea typeface="ＭＳ Ｐゴシック" pitchFamily="34" charset="-128"/>
              </a:rPr>
              <a:t>Männer: Ø 15 Jahre	Frauen: Ø 12 </a:t>
            </a:r>
            <a:r>
              <a:rPr lang="de-DE" altLang="de-DE" sz="1800" dirty="0" smtClean="0">
                <a:latin typeface="Rotis Sans Serif Std" pitchFamily="34" charset="0"/>
                <a:ea typeface="ＭＳ Ｐゴシック" pitchFamily="34" charset="-128"/>
              </a:rPr>
              <a:t>Jahre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698921" y="1931748"/>
            <a:ext cx="792994" cy="1452116"/>
          </a:xfrm>
          <a:prstGeom prst="rect">
            <a:avLst/>
          </a:prstGeom>
          <a:solidFill>
            <a:srgbClr val="D7FFA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 sz="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 Narrow"/>
            </a:endParaRPr>
          </a:p>
          <a:p>
            <a:pPr algn="ctr">
              <a:defRPr/>
            </a:pPr>
            <a:endParaRPr lang="de-DE" sz="24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 Narrow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 Narrow"/>
              </a:rPr>
              <a:t>10</a:t>
            </a:r>
            <a:endParaRPr lang="de-DE" sz="24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941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2513798" y="1185503"/>
            <a:ext cx="1760601" cy="46196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2511968" y="1185503"/>
            <a:ext cx="189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</a:rPr>
              <a:t>  20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- 24 g</a:t>
            </a:r>
            <a:endParaRPr lang="de-DE" altLang="x-none" dirty="0">
              <a:latin typeface="Rotis Sans Serif Std" pitchFamily="34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2589799" y="4098567"/>
            <a:ext cx="1760601" cy="46196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9390" y="459797"/>
            <a:ext cx="10128986" cy="1851610"/>
          </a:xfrm>
        </p:spPr>
        <p:txBody>
          <a:bodyPr>
            <a:normAutofit/>
          </a:bodyPr>
          <a:lstStyle/>
          <a:p>
            <a:r>
              <a:rPr lang="de-DE" altLang="de-DE" sz="2800" dirty="0">
                <a:solidFill>
                  <a:srgbClr val="1C53A4"/>
                </a:solidFill>
              </a:rPr>
              <a:t>Alkohol - Grenzwerte pro Tag</a:t>
            </a:r>
            <a:r>
              <a:rPr lang="de-DE" altLang="de-DE" sz="4000" dirty="0">
                <a:solidFill>
                  <a:srgbClr val="1C53A4"/>
                </a:solidFill>
              </a:rPr>
              <a:t/>
            </a:r>
            <a:br>
              <a:rPr lang="de-DE" altLang="de-DE" sz="4000" dirty="0">
                <a:solidFill>
                  <a:srgbClr val="1C53A4"/>
                </a:solidFill>
              </a:rPr>
            </a:br>
            <a:r>
              <a:rPr lang="de-DE" altLang="de-DE" sz="2000" dirty="0">
                <a:solidFill>
                  <a:srgbClr val="0070C0"/>
                </a:solidFill>
              </a:rPr>
              <a:t/>
            </a:r>
            <a:br>
              <a:rPr lang="de-DE" altLang="de-DE" sz="2000" dirty="0">
                <a:solidFill>
                  <a:srgbClr val="0070C0"/>
                </a:solidFill>
              </a:rPr>
            </a:br>
            <a:r>
              <a:rPr lang="de-DE" altLang="de-DE" sz="2400" dirty="0">
                <a:solidFill>
                  <a:srgbClr val="1C53A4"/>
                </a:solidFill>
              </a:rPr>
              <a:t>für Männer: </a:t>
            </a:r>
            <a:r>
              <a:rPr lang="de-DE" altLang="de-DE" sz="2400" dirty="0">
                <a:solidFill>
                  <a:srgbClr val="0070C0"/>
                </a:solidFill>
              </a:rPr>
              <a:t/>
            </a:r>
            <a:br>
              <a:rPr lang="de-DE" altLang="de-DE" sz="2400" dirty="0">
                <a:solidFill>
                  <a:srgbClr val="0070C0"/>
                </a:solidFill>
              </a:rPr>
            </a:br>
            <a:r>
              <a:rPr lang="de-DE" altLang="de-DE" sz="2400" dirty="0">
                <a:solidFill>
                  <a:srgbClr val="0070C0"/>
                </a:solidFill>
              </a:rPr>
              <a:t>		</a:t>
            </a:r>
            <a:r>
              <a:rPr lang="de-DE" altLang="de-DE" sz="2400" dirty="0">
                <a:solidFill>
                  <a:srgbClr val="000099"/>
                </a:solidFill>
              </a:rPr>
              <a:t/>
            </a:r>
            <a:br>
              <a:rPr lang="de-DE" altLang="de-DE" sz="2400" dirty="0">
                <a:solidFill>
                  <a:srgbClr val="000099"/>
                </a:solidFill>
              </a:rPr>
            </a:br>
            <a:r>
              <a:rPr lang="de-DE" altLang="de-DE" sz="2400" dirty="0">
                <a:solidFill>
                  <a:schemeClr val="tx1"/>
                </a:solidFill>
              </a:rPr>
              <a:t>= 0,5 l Bier  oder  0,25 l Wein  oder   </a:t>
            </a:r>
            <a:r>
              <a:rPr lang="de-DE" altLang="de-DE" sz="2400" dirty="0" smtClean="0">
                <a:solidFill>
                  <a:schemeClr val="tx1"/>
                </a:solidFill>
              </a:rPr>
              <a:t>  4 </a:t>
            </a:r>
            <a:r>
              <a:rPr lang="de-DE" altLang="de-DE" sz="2400" dirty="0">
                <a:solidFill>
                  <a:schemeClr val="tx1"/>
                </a:solidFill>
              </a:rPr>
              <a:t>Schnäpse  </a:t>
            </a:r>
            <a:r>
              <a:rPr lang="de-DE" altLang="de-DE" sz="2400" dirty="0" smtClean="0">
                <a:solidFill>
                  <a:schemeClr val="tx1"/>
                </a:solidFill>
              </a:rPr>
              <a:t>       oder      3 Weinbrand</a:t>
            </a:r>
            <a:endParaRPr lang="de-DE" sz="2400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547465" y="4098567"/>
            <a:ext cx="172693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</a:rPr>
              <a:t>  10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-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</a:rPr>
              <a:t>12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g</a:t>
            </a:r>
            <a:endParaRPr lang="de-DE" altLang="x-none" dirty="0">
              <a:latin typeface="Rotis Sans Serif Std" pitchFamily="34" charset="0"/>
            </a:endParaRPr>
          </a:p>
        </p:txBody>
      </p:sp>
      <p:pic>
        <p:nvPicPr>
          <p:cNvPr id="6" name="Picture 2" descr="N:\daten\Suchtbeauftragte\Öffentlichkeitsarbeit\Bilder, Fotos, Graphiken, Symbole\Bilder zu Alkohol\1 Halber-Liter-Bierg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68" y="2406329"/>
            <a:ext cx="884643" cy="13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 rot="5400000">
            <a:off x="2179629" y="3226899"/>
            <a:ext cx="6683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 sz="2000" dirty="0">
                <a:latin typeface="Rotis Sans Serif Std" pitchFamily="34" charset="0"/>
                <a:ea typeface="ＭＳ Ｐゴシック" pitchFamily="34" charset="-128"/>
              </a:rPr>
              <a:t>oder</a:t>
            </a:r>
            <a:endParaRPr lang="de-DE" sz="2000" dirty="0">
              <a:latin typeface="Rotis Sans Serif Std" pitchFamily="34" charset="0"/>
              <a:ea typeface="ＭＳ Ｐゴシック" pitchFamily="34" charset="-128"/>
            </a:endParaRPr>
          </a:p>
        </p:txBody>
      </p:sp>
      <p:pic>
        <p:nvPicPr>
          <p:cNvPr id="8" name="Picture 3" descr="N:\daten\Suchtbeauftragte\Öffentlichkeitsarbeit\Bilder, Fotos, Graphiken, Symbole\Bilder zu Alkohol\1 Rotweing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32" y="2480607"/>
            <a:ext cx="6873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 rot="5400000">
            <a:off x="4320403" y="3192409"/>
            <a:ext cx="737319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000" dirty="0">
                <a:latin typeface="Rotis Sans Serif Std" pitchFamily="34" charset="0"/>
                <a:ea typeface="ＭＳ Ｐゴシック" pitchFamily="34" charset="-128"/>
              </a:rPr>
              <a:t>oder</a:t>
            </a:r>
            <a:endParaRPr lang="de-DE" sz="2000" dirty="0">
              <a:latin typeface="Rotis Sans Serif Std" pitchFamily="34" charset="0"/>
              <a:ea typeface="ＭＳ Ｐゴシック" pitchFamily="34" charset="-128"/>
            </a:endParaRPr>
          </a:p>
        </p:txBody>
      </p:sp>
      <p:pic>
        <p:nvPicPr>
          <p:cNvPr id="11" name="Picture 4" descr="N:\daten\Suchtbeauftragte\Öffentlichkeitsarbeit\Bilder, Fotos, Graphiken, Symbole\Bilder zu Alkohol\1 Schnapsglas schmaler Hintergr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93" y="2671107"/>
            <a:ext cx="50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:\daten\Suchtbeauftragte\Öffentlichkeitsarbeit\Bilder, Fotos, Graphiken, Symbole\Bilder zu Alkohol\1 Schnapsglas schmaler Hintergr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92" y="2671107"/>
            <a:ext cx="50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N:\daten\Suchtbeauftragte\Öffentlichkeitsarbeit\Bilder, Fotos, Graphiken, Symbole\Bilder zu Alkohol\1 Schnapsglas schmaler Hintergr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17" y="2671107"/>
            <a:ext cx="50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N:\daten\Suchtbeauftragte\Öffentlichkeitsarbeit\Bilder, Fotos, Graphiken, Symbole\Bilder zu Alkohol\1 Schnapsglas schmaler Hintergr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6" y="2671107"/>
            <a:ext cx="50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 rot="5400000">
            <a:off x="7638096" y="3157918"/>
            <a:ext cx="6683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 sz="2000" dirty="0">
                <a:latin typeface="Rotis Sans Serif Std" pitchFamily="34" charset="0"/>
                <a:ea typeface="ＭＳ Ｐゴシック" pitchFamily="34" charset="-128"/>
              </a:rPr>
              <a:t>oder</a:t>
            </a:r>
            <a:endParaRPr lang="de-DE" sz="2000" dirty="0">
              <a:latin typeface="Rotis Sans Serif Std" pitchFamily="34" charset="0"/>
              <a:ea typeface="ＭＳ Ｐゴシック" pitchFamily="34" charset="-128"/>
            </a:endParaRPr>
          </a:p>
        </p:txBody>
      </p:sp>
      <p:pic>
        <p:nvPicPr>
          <p:cNvPr id="16" name="Picture 5" descr="N:\daten\Suchtbeauftragte\Öffentlichkeitsarbeit\Bilder, Fotos, Graphiken, Symbole\Bilder zu Alkohol\1 Weinbrandg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59" y="2599671"/>
            <a:ext cx="864870" cy="11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N:\daten\Suchtbeauftragte\Öffentlichkeitsarbeit\Bilder, Fotos, Graphiken, Symbole\Bilder zu Alkohol\1 Weinbrandg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29" y="2599671"/>
            <a:ext cx="864870" cy="11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N:\daten\Suchtbeauftragte\Öffentlichkeitsarbeit\Bilder, Fotos, Graphiken, Symbole\Bilder zu Alkohol\1 Weinbrandg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76" y="2599671"/>
            <a:ext cx="864870" cy="11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529390" y="4079089"/>
            <a:ext cx="43846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2400" b="1" dirty="0">
                <a:solidFill>
                  <a:srgbClr val="1C53A4"/>
                </a:solidFill>
                <a:latin typeface="Rotis Sans Serif Std" panose="020B0503030202020304" pitchFamily="34" charset="0"/>
              </a:rPr>
              <a:t>für </a:t>
            </a:r>
            <a:r>
              <a:rPr lang="de-DE" altLang="de-DE" sz="2400" b="1" dirty="0" smtClean="0">
                <a:solidFill>
                  <a:srgbClr val="1C53A4"/>
                </a:solidFill>
                <a:latin typeface="Rotis Sans Serif Std" panose="020B0503030202020304" pitchFamily="34" charset="0"/>
              </a:rPr>
              <a:t>Frauen: </a:t>
            </a:r>
            <a:r>
              <a:rPr lang="de-DE" altLang="de-DE" sz="2400" b="1" dirty="0">
                <a:solidFill>
                  <a:srgbClr val="0070C0"/>
                </a:solidFill>
                <a:latin typeface="Rotis Sans Serif Std" panose="020B0503030202020304" pitchFamily="34" charset="0"/>
              </a:rPr>
              <a:t/>
            </a:r>
            <a:br>
              <a:rPr lang="de-DE" altLang="de-DE" sz="2400" b="1" dirty="0">
                <a:solidFill>
                  <a:srgbClr val="0070C0"/>
                </a:solidFill>
                <a:latin typeface="Rotis Sans Serif Std" panose="020B0503030202020304" pitchFamily="34" charset="0"/>
              </a:rPr>
            </a:br>
            <a:r>
              <a:rPr lang="de-DE" altLang="de-DE" sz="1600" b="1" dirty="0">
                <a:solidFill>
                  <a:srgbClr val="0070C0"/>
                </a:solidFill>
                <a:latin typeface="Rotis Sans Serif Std" panose="020B0503030202020304" pitchFamily="34" charset="0"/>
              </a:rPr>
              <a:t>	</a:t>
            </a:r>
            <a:r>
              <a:rPr lang="de-DE" altLang="de-DE" b="1" dirty="0">
                <a:solidFill>
                  <a:srgbClr val="0070C0"/>
                </a:solidFill>
                <a:latin typeface="Rotis Sans Serif Std" panose="020B0503030202020304" pitchFamily="34" charset="0"/>
              </a:rPr>
              <a:t>	</a:t>
            </a:r>
            <a:r>
              <a:rPr lang="de-DE" altLang="de-DE" b="1" dirty="0">
                <a:solidFill>
                  <a:srgbClr val="000099"/>
                </a:solidFill>
                <a:latin typeface="Rotis Sans Serif Std" panose="020B0503030202020304" pitchFamily="34" charset="0"/>
              </a:rPr>
              <a:t/>
            </a:r>
            <a:br>
              <a:rPr lang="de-DE" altLang="de-DE" b="1" dirty="0">
                <a:solidFill>
                  <a:srgbClr val="000099"/>
                </a:solidFill>
                <a:latin typeface="Rotis Sans Serif Std" panose="020B0503030202020304" pitchFamily="34" charset="0"/>
              </a:rPr>
            </a:br>
            <a:r>
              <a:rPr lang="de-DE" altLang="de-DE" sz="2400" b="1" dirty="0">
                <a:latin typeface="Rotis Sans Serif Std" panose="020B0503030202020304" pitchFamily="34" charset="0"/>
              </a:rPr>
              <a:t>= </a:t>
            </a:r>
            <a:r>
              <a:rPr lang="de-DE" altLang="de-DE" sz="2400" b="1" dirty="0" smtClean="0">
                <a:latin typeface="Rotis Sans Serif Std" panose="020B0503030202020304" pitchFamily="34" charset="0"/>
              </a:rPr>
              <a:t>0,33 </a:t>
            </a:r>
            <a:r>
              <a:rPr lang="de-DE" altLang="de-DE" sz="2400" b="1" dirty="0">
                <a:latin typeface="Rotis Sans Serif Std" panose="020B0503030202020304" pitchFamily="34" charset="0"/>
              </a:rPr>
              <a:t>l Bier  oder  </a:t>
            </a:r>
            <a:r>
              <a:rPr lang="de-DE" altLang="de-DE" sz="2400" b="1" dirty="0" smtClean="0">
                <a:latin typeface="Rotis Sans Serif Std" panose="020B0503030202020304" pitchFamily="34" charset="0"/>
              </a:rPr>
              <a:t>0,125 </a:t>
            </a:r>
            <a:r>
              <a:rPr lang="de-DE" altLang="de-DE" sz="2400" b="1" dirty="0">
                <a:latin typeface="Rotis Sans Serif Std" panose="020B0503030202020304" pitchFamily="34" charset="0"/>
              </a:rPr>
              <a:t>l </a:t>
            </a:r>
            <a:r>
              <a:rPr lang="de-DE" altLang="de-DE" sz="2400" b="1" dirty="0" smtClean="0">
                <a:latin typeface="Rotis Sans Serif Std" panose="020B0503030202020304" pitchFamily="34" charset="0"/>
              </a:rPr>
              <a:t>Wein </a:t>
            </a:r>
            <a:endParaRPr lang="de-DE" sz="2400" b="1" dirty="0">
              <a:latin typeface="Rotis Sans Serif Std" panose="020B0503030202020304" pitchFamily="34" charset="0"/>
            </a:endParaRPr>
          </a:p>
        </p:txBody>
      </p:sp>
      <p:pic>
        <p:nvPicPr>
          <p:cNvPr id="22" name="Picture 6" descr="N:\daten\Suchtbeauftragte\Öffentlichkeitsarbeit\Bilder, Fotos, Graphiken, Symbole\Bilder zu Alkohol\1 Kleines 0,33-Liter-Biergl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34" y="5185061"/>
            <a:ext cx="607377" cy="1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 descr="C:\Users\Schwarz\AppData\Local\Microsoft\Windows\Temporary Internet Files\Content.Outlook\MMFCX91E\Weissweingl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53" y="5356087"/>
            <a:ext cx="6032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/>
        </p:nvSpPr>
        <p:spPr>
          <a:xfrm rot="5400000">
            <a:off x="2248094" y="5880908"/>
            <a:ext cx="737319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000" dirty="0">
                <a:latin typeface="Rotis Sans Serif Std" pitchFamily="34" charset="0"/>
                <a:ea typeface="ＭＳ Ｐゴシック" pitchFamily="34" charset="-128"/>
              </a:rPr>
              <a:t>oder</a:t>
            </a:r>
            <a:endParaRPr lang="de-DE" sz="2000" dirty="0"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27" name="Rechteck 5"/>
          <p:cNvSpPr>
            <a:spLocks noChangeArrowheads="1"/>
          </p:cNvSpPr>
          <p:nvPr/>
        </p:nvSpPr>
        <p:spPr bwMode="auto">
          <a:xfrm>
            <a:off x="6712210" y="5037749"/>
            <a:ext cx="5202237" cy="12467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latin typeface="Rotis Sans Serif Std" pitchFamily="34" charset="0"/>
            </a:endParaRPr>
          </a:p>
        </p:txBody>
      </p:sp>
      <p:sp>
        <p:nvSpPr>
          <p:cNvPr id="29" name="Rechteck 1"/>
          <p:cNvSpPr>
            <a:spLocks noChangeArrowheads="1"/>
          </p:cNvSpPr>
          <p:nvPr/>
        </p:nvSpPr>
        <p:spPr bwMode="auto">
          <a:xfrm>
            <a:off x="6764616" y="5037749"/>
            <a:ext cx="4654550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dirty="0" smtClean="0">
                <a:latin typeface="Rotis Sans Serif Std" pitchFamily="34" charset="0"/>
              </a:rPr>
              <a:t>Bei einem Konsum von mehr als dieser Menge </a:t>
            </a: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>
                <a:solidFill>
                  <a:srgbClr val="C00000"/>
                </a:solidFill>
                <a:latin typeface="Rotis Sans Serif Std" pitchFamily="34" charset="0"/>
              </a:rPr>
              <a:t>an mehr als fünf Tagen in der Woche </a:t>
            </a:r>
          </a:p>
          <a:p>
            <a:pPr algn="r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dirty="0" smtClean="0">
                <a:latin typeface="Rotis Sans Serif Std" pitchFamily="34" charset="0"/>
              </a:rPr>
              <a:t>beginnt der </a:t>
            </a:r>
            <a:r>
              <a:rPr lang="de-DE" altLang="de-DE" sz="1800" b="1" dirty="0" smtClean="0">
                <a:solidFill>
                  <a:srgbClr val="C00000"/>
                </a:solidFill>
                <a:latin typeface="Rotis Sans Serif Std" pitchFamily="34" charset="0"/>
              </a:rPr>
              <a:t>riskante Alkoholkonsum</a:t>
            </a:r>
            <a:r>
              <a:rPr lang="de-DE" altLang="de-DE" sz="1800" b="1" dirty="0" smtClean="0">
                <a:latin typeface="Rotis Sans Serif Std" pitchFamily="34" charset="0"/>
              </a:rPr>
              <a:t/>
            </a:r>
            <a:br>
              <a:rPr lang="de-DE" altLang="de-DE" sz="1800" b="1" dirty="0" smtClean="0">
                <a:latin typeface="Rotis Sans Serif Std" pitchFamily="34" charset="0"/>
              </a:rPr>
            </a:br>
            <a:r>
              <a:rPr lang="de-DE" altLang="de-DE" sz="1800" dirty="0" smtClean="0">
                <a:latin typeface="Rotis Sans Serif Std" pitchFamily="34" charset="0"/>
              </a:rPr>
              <a:t>d. h. eine </a:t>
            </a:r>
            <a:r>
              <a:rPr lang="de-DE" altLang="de-DE" sz="1800" b="1" dirty="0" smtClean="0">
                <a:solidFill>
                  <a:srgbClr val="C00000"/>
                </a:solidFill>
                <a:latin typeface="Rotis Sans Serif Std" pitchFamily="34" charset="0"/>
              </a:rPr>
              <a:t>Gefahr</a:t>
            </a:r>
            <a:r>
              <a:rPr lang="de-DE" altLang="de-DE" sz="1800" dirty="0" smtClean="0">
                <a:latin typeface="Rotis Sans Serif Std" pitchFamily="34" charset="0"/>
              </a:rPr>
              <a:t> </a:t>
            </a:r>
            <a:r>
              <a:rPr lang="de-DE" altLang="de-DE" sz="1800" b="1" dirty="0">
                <a:solidFill>
                  <a:srgbClr val="C00000"/>
                </a:solidFill>
                <a:latin typeface="Rotis Sans Serif Std" pitchFamily="34" charset="0"/>
              </a:rPr>
              <a:t>für die Gesundheit! </a:t>
            </a:r>
          </a:p>
        </p:txBody>
      </p:sp>
    </p:spTree>
    <p:extLst>
      <p:ext uri="{BB962C8B-B14F-4D97-AF65-F5344CB8AC3E}">
        <p14:creationId xmlns:p14="http://schemas.microsoft.com/office/powerpoint/2010/main" val="7599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484721"/>
            <a:ext cx="10140778" cy="912383"/>
          </a:xfrm>
        </p:spPr>
        <p:txBody>
          <a:bodyPr/>
          <a:lstStyle/>
          <a:p>
            <a:r>
              <a:rPr lang="de-DE" dirty="0">
                <a:solidFill>
                  <a:srgbClr val="004F9E"/>
                </a:solidFill>
              </a:rPr>
              <a:t>Wo beginnt der riskante Konsum?</a:t>
            </a: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7223" y="2239328"/>
            <a:ext cx="6816853" cy="1408647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3A6EB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 defTabSz="935038">
              <a:tabLst>
                <a:tab pos="2243138" algn="l"/>
              </a:tabLst>
              <a:defRPr/>
            </a:pP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Alkohol: </a:t>
            </a:r>
            <a:r>
              <a:rPr lang="de-DE" sz="2800" b="1" kern="0" dirty="0" smtClean="0">
                <a:latin typeface="Rotis Sans Serif Std" pitchFamily="34" charset="0"/>
              </a:rPr>
              <a:t>	</a:t>
            </a: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bei mehr als 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1</a:t>
            </a: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 Glas (Frauen) </a:t>
            </a:r>
            <a:b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</a:b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		    bzw. 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2</a:t>
            </a: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 Gläsern (Männer) 	</a:t>
            </a:r>
            <a:b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</a:b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	an</a:t>
            </a:r>
            <a:r>
              <a:rPr lang="de-DE" sz="2000" b="1" kern="0" dirty="0" smtClean="0">
                <a:solidFill>
                  <a:schemeClr val="tx1"/>
                </a:solidFill>
                <a:latin typeface="Rotis Sans Serif Std" pitchFamily="34" charset="0"/>
              </a:rPr>
              <a:t>  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mehr als 5 Tagen </a:t>
            </a: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in der Woche</a:t>
            </a:r>
            <a:endParaRPr lang="de-DE" sz="2400" b="1" kern="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27223" y="3960328"/>
            <a:ext cx="8305800" cy="664145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3A6EB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 defTabSz="1055688">
              <a:tabLst>
                <a:tab pos="2243138" algn="l"/>
              </a:tabLst>
              <a:defRPr/>
            </a:pP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Medikamente:</a:t>
            </a:r>
            <a:r>
              <a:rPr lang="de-DE" sz="2800" b="1" kern="0" dirty="0">
                <a:solidFill>
                  <a:schemeClr val="tx1"/>
                </a:solidFill>
                <a:latin typeface="Rotis Sans Serif Std" pitchFamily="34" charset="0"/>
              </a:rPr>
              <a:t>	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länger</a:t>
            </a: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 oder 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mehr</a:t>
            </a: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 als empfohlen</a:t>
            </a:r>
            <a:endParaRPr lang="de-DE" sz="2400" b="1" kern="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27223" y="4571066"/>
            <a:ext cx="8305800" cy="826374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3A6EB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 defTabSz="1055688">
              <a:tabLst>
                <a:tab pos="2243138" algn="l"/>
              </a:tabLst>
              <a:defRPr/>
            </a:pP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Tabak:</a:t>
            </a:r>
            <a:r>
              <a:rPr lang="de-DE" sz="2800" b="1" kern="0" dirty="0" smtClean="0">
                <a:solidFill>
                  <a:schemeClr val="tx1"/>
                </a:solidFill>
                <a:latin typeface="Rotis Sans Serif Std" pitchFamily="34" charset="0"/>
              </a:rPr>
              <a:t>	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immer</a:t>
            </a:r>
            <a:endParaRPr lang="de-DE" sz="2400" b="1" kern="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27223" y="5165659"/>
            <a:ext cx="3907977" cy="845653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3A6EB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 defTabSz="1187450">
              <a:tabLst>
                <a:tab pos="2243138" algn="l"/>
              </a:tabLst>
              <a:defRPr/>
            </a:pPr>
            <a:r>
              <a:rPr lang="de-DE" sz="2400" b="1" kern="0" dirty="0" smtClean="0">
                <a:solidFill>
                  <a:schemeClr val="tx1"/>
                </a:solidFill>
                <a:latin typeface="Rotis Sans Serif Std" pitchFamily="34" charset="0"/>
              </a:rPr>
              <a:t>Drogen:</a:t>
            </a:r>
            <a:r>
              <a:rPr lang="de-DE" sz="2800" b="1" kern="0" dirty="0" smtClean="0">
                <a:solidFill>
                  <a:schemeClr val="tx1"/>
                </a:solidFill>
                <a:latin typeface="Rotis Sans Serif Std" pitchFamily="34" charset="0"/>
              </a:rPr>
              <a:t>	</a:t>
            </a:r>
            <a:r>
              <a:rPr 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immer</a:t>
            </a:r>
            <a:endParaRPr lang="de-DE" sz="2400" b="1" kern="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552014" y="5297861"/>
            <a:ext cx="541366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latin typeface="Rotis Sans Serif Std" pitchFamily="34" charset="0"/>
                <a:ea typeface="ＭＳ Ｐゴシック" pitchFamily="34" charset="-128"/>
              </a:rPr>
              <a:t>Deutsche Hauptstelle für </a:t>
            </a:r>
            <a:r>
              <a:rPr lang="de-DE" sz="1600" b="1" dirty="0" smtClean="0">
                <a:latin typeface="Rotis Sans Serif Std" pitchFamily="34" charset="0"/>
                <a:ea typeface="ＭＳ Ｐゴシック" pitchFamily="34" charset="-128"/>
              </a:rPr>
              <a:t>Suchtfragen</a:t>
            </a:r>
            <a:r>
              <a:rPr lang="de-DE" sz="1600" dirty="0" smtClean="0">
                <a:latin typeface="Rotis Sans Serif Std" pitchFamily="34" charset="0"/>
                <a:ea typeface="ＭＳ Ｐゴシック" pitchFamily="34" charset="-128"/>
              </a:rPr>
              <a:t> </a:t>
            </a:r>
            <a:r>
              <a:rPr lang="de-DE" sz="1600" b="1" dirty="0">
                <a:latin typeface="Rotis Sans Serif Std" pitchFamily="34" charset="0"/>
                <a:ea typeface="ＭＳ Ｐゴシック" pitchFamily="34" charset="-128"/>
              </a:rPr>
              <a:t>- DHS</a:t>
            </a:r>
          </a:p>
          <a:p>
            <a:pPr>
              <a:defRPr/>
            </a:pPr>
            <a:endParaRPr lang="de-DE" sz="800" dirty="0" smtClean="0">
              <a:solidFill>
                <a:srgbClr val="FF0000"/>
              </a:solidFill>
              <a:latin typeface="Rotis Sans Serif Std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tis Sans Serif Std" pitchFamily="34" charset="0"/>
                <a:ea typeface="ＭＳ Ｐゴシック" pitchFamily="34" charset="-128"/>
                <a:cs typeface="Arial Narrow"/>
              </a:rPr>
              <a:t>Empfehlungen des wiss. Kuratoriums der DHS, Prof. Seitz / Prof.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tis Sans Serif Std" pitchFamily="34" charset="0"/>
                <a:ea typeface="ＭＳ Ｐゴシック" pitchFamily="34" charset="-128"/>
                <a:cs typeface="Arial Narrow"/>
              </a:rPr>
              <a:t>Bühringer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tis Sans Serif Std" pitchFamily="34" charset="0"/>
                <a:ea typeface="ＭＳ Ｐゴシック" pitchFamily="34" charset="-128"/>
                <a:cs typeface="Arial Narrow"/>
              </a:rPr>
              <a:t>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167852" y="2389855"/>
            <a:ext cx="134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Rotis Sans Serif Std" panose="020B0503030202020304" pitchFamily="34" charset="0"/>
              </a:rPr>
              <a:t>pro Tag</a:t>
            </a:r>
            <a:endParaRPr lang="de-DE" sz="2400" b="1" dirty="0">
              <a:latin typeface="Rotis Sans Serif Std" panose="020B05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5"/>
      <p:bldP spid="6" grpId="0" bldLvl="5"/>
      <p:bldP spid="7" grpId="0" bldLvl="5"/>
      <p:bldP spid="8" grpId="0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2" y="304216"/>
            <a:ext cx="10140778" cy="912383"/>
          </a:xfrm>
        </p:spPr>
        <p:txBody>
          <a:bodyPr>
            <a:normAutofit/>
          </a:bodyPr>
          <a:lstStyle/>
          <a:p>
            <a:r>
              <a:rPr lang="de-DE" altLang="de-DE" dirty="0">
                <a:solidFill>
                  <a:srgbClr val="004F9E"/>
                </a:solidFill>
              </a:rPr>
              <a:t>Unfallgefahr durch Alkoholpromille </a:t>
            </a:r>
            <a:r>
              <a:rPr lang="de-DE" altLang="de-DE" dirty="0" smtClean="0">
                <a:solidFill>
                  <a:srgbClr val="004F9E"/>
                </a:solidFill>
              </a:rPr>
              <a:t>und </a:t>
            </a:r>
            <a:r>
              <a:rPr lang="de-DE" altLang="de-DE" dirty="0">
                <a:solidFill>
                  <a:srgbClr val="004F9E"/>
                </a:solidFill>
              </a:rPr>
              <a:t>Folgen</a:t>
            </a: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1935" y="1398670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kern="0" dirty="0">
                <a:latin typeface="Rotis Sans Serif Std" pitchFamily="34" charset="0"/>
                <a:ea typeface="+mn-ea"/>
                <a:cs typeface="ＭＳ Ｐゴシック" charset="0"/>
              </a:rPr>
              <a:t>Promille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20669" y="1989228"/>
            <a:ext cx="9585267" cy="57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kern="0" dirty="0" smtClean="0">
                <a:latin typeface="Rotis Sans Serif Std" pitchFamily="34" charset="0"/>
              </a:rPr>
              <a:t>verändern sich subjektives Erleben und persönliches Verhalten. 	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b="1" kern="0" dirty="0" smtClean="0">
                <a:latin typeface="Rotis Sans Serif Std" pitchFamily="34" charset="0"/>
              </a:rPr>
              <a:t>Sehfähigkeit, Konzentrationsvermögen und Bewegungskoordination lassen nach.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3513" y="1969625"/>
            <a:ext cx="1680476" cy="44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:: Ab </a:t>
            </a:r>
            <a: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  <a:t>0,2</a:t>
            </a:r>
            <a:b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</a:br>
            <a:r>
              <a:rPr lang="de-DE" altLang="de-DE" sz="1800" b="1" kern="0" dirty="0" smtClean="0">
                <a:latin typeface="Rotis Sans Serif Std" pitchFamily="34" charset="0"/>
              </a:rPr>
              <a:t> </a:t>
            </a:r>
            <a:r>
              <a:rPr lang="de-DE" altLang="de-DE" sz="1800" b="1" kern="0" dirty="0" smtClean="0">
                <a:solidFill>
                  <a:srgbClr val="FF5050"/>
                </a:solidFill>
                <a:latin typeface="Rotis Sans Serif Std" pitchFamily="34" charset="0"/>
              </a:rPr>
              <a:t>	</a:t>
            </a:r>
            <a:endParaRPr lang="de-DE" altLang="de-DE" sz="1600" kern="0" dirty="0" smtClean="0">
              <a:latin typeface="Rotis Sans Serif Std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b="1" kern="0" dirty="0" smtClean="0">
                <a:latin typeface="Rotis Sans Serif Std" pitchFamily="34" charset="0"/>
              </a:rPr>
              <a:t>	</a:t>
            </a:r>
            <a:endParaRPr lang="de-DE" altLang="de-DE" sz="1600" kern="0" dirty="0" smtClean="0">
              <a:latin typeface="Rotis Sans Serif St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5509" y="2564904"/>
            <a:ext cx="1680476" cy="84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:: Ab </a:t>
            </a:r>
            <a: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  <a:t>0,3</a:t>
            </a:r>
            <a:r>
              <a:rPr lang="de-DE" altLang="de-DE" sz="1600" b="1" kern="0" dirty="0" smtClean="0">
                <a:solidFill>
                  <a:srgbClr val="C00000"/>
                </a:solidFill>
                <a:latin typeface="Rotis Sans Serif Std" pitchFamily="34" charset="0"/>
              </a:rPr>
              <a:t> 	</a:t>
            </a:r>
            <a:endParaRPr lang="de-DE" altLang="de-DE" sz="1600" kern="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20670" y="2348880"/>
            <a:ext cx="9585266" cy="12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de-DE" altLang="de-DE" sz="1600" kern="0" dirty="0" smtClean="0">
              <a:latin typeface="Rotis Sans Serif Std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kern="0" dirty="0" smtClean="0">
                <a:latin typeface="Rotis Sans Serif Std" pitchFamily="34" charset="0"/>
              </a:rPr>
              <a:t>lässt das Wahrnehmungsvermögen für bewegliche Lichtquellen nach und die Fähigkeit, Entfernungen einzuschätzen.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b="1" kern="0" dirty="0">
                <a:solidFill>
                  <a:srgbClr val="C00000"/>
                </a:solidFill>
                <a:latin typeface="Rotis Sans Serif Std" pitchFamily="34" charset="0"/>
                <a:ea typeface="+mj-ea"/>
              </a:rPr>
              <a:t>Im Straßenverkehr wird man bei Unfällen ab 0,3 ‰ schadensersatzpflichtig und verliert bei Fahrfehlern bereits den Führerschein.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7333" y="3530434"/>
            <a:ext cx="168047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:: Mit </a:t>
            </a:r>
            <a: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  <a:t>0,5</a:t>
            </a:r>
            <a:r>
              <a:rPr lang="de-DE" altLang="de-DE" sz="1600" b="1" kern="0" dirty="0" smtClean="0">
                <a:solidFill>
                  <a:srgbClr val="C00000"/>
                </a:solidFill>
                <a:latin typeface="Rotis Sans Serif Std" pitchFamily="34" charset="0"/>
              </a:rPr>
              <a:t> 	</a:t>
            </a:r>
            <a:endParaRPr lang="de-DE" altLang="de-DE" sz="1600" kern="0" dirty="0" smtClean="0">
              <a:solidFill>
                <a:srgbClr val="C00000"/>
              </a:solidFill>
              <a:latin typeface="Rotis Sans Serif Std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b="1" kern="0" dirty="0" smtClean="0">
                <a:latin typeface="Rotis Sans Serif Std" pitchFamily="34" charset="0"/>
              </a:rPr>
              <a:t>	</a:t>
            </a:r>
            <a:endParaRPr lang="de-DE" altLang="de-DE" sz="1600" kern="0" dirty="0" smtClean="0">
              <a:latin typeface="Rotis Sans Serif Std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20669" y="3356992"/>
            <a:ext cx="9450513" cy="15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4013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de-DE" altLang="de-DE" sz="1400" kern="0" dirty="0" smtClean="0">
              <a:latin typeface="Rotis Sans Serif Std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kern="0" dirty="0" smtClean="0">
                <a:latin typeface="Rotis Sans Serif Std" pitchFamily="34" charset="0"/>
              </a:rPr>
              <a:t>nimmt die </a:t>
            </a:r>
            <a:r>
              <a:rPr lang="de-DE" altLang="de-DE" sz="1600" b="1" kern="0" dirty="0" smtClean="0">
                <a:latin typeface="Rotis Sans Serif Std" pitchFamily="34" charset="0"/>
              </a:rPr>
              <a:t>Selbstüberschätzung und</a:t>
            </a:r>
            <a:r>
              <a:rPr lang="de-DE" altLang="de-DE" sz="1600" kern="0" dirty="0" smtClean="0">
                <a:latin typeface="Rotis Sans Serif Std" pitchFamily="34" charset="0"/>
              </a:rPr>
              <a:t> </a:t>
            </a:r>
            <a:r>
              <a:rPr lang="de-DE" altLang="de-DE" sz="1600" b="1" kern="0" dirty="0" smtClean="0">
                <a:latin typeface="Rotis Sans Serif Std" pitchFamily="34" charset="0"/>
              </a:rPr>
              <a:t>Risikobereitschaft</a:t>
            </a:r>
            <a:r>
              <a:rPr lang="de-DE" altLang="de-DE" sz="1600" kern="0" dirty="0" smtClean="0">
                <a:latin typeface="Rotis Sans Serif Std" pitchFamily="34" charset="0"/>
              </a:rPr>
              <a:t> zu. Im Straßenverkehr ist der </a:t>
            </a:r>
            <a:r>
              <a:rPr lang="de-DE" altLang="de-DE" sz="1600" b="1" kern="0" dirty="0" smtClean="0">
                <a:latin typeface="Rotis Sans Serif Std" pitchFamily="34" charset="0"/>
              </a:rPr>
              <a:t>Entzug der Fahrerlaubnis </a:t>
            </a:r>
            <a:r>
              <a:rPr lang="de-DE" altLang="de-DE" sz="1600" kern="0" dirty="0" smtClean="0">
                <a:latin typeface="Rotis Sans Serif Std" pitchFamily="34" charset="0"/>
              </a:rPr>
              <a:t>bei Kontrollen die Folge. Wer einen Unfall verursacht, wird gegebenenfalls wegen </a:t>
            </a:r>
            <a:r>
              <a:rPr lang="de-DE" altLang="de-DE" sz="1600" b="1" kern="0" dirty="0" smtClean="0">
                <a:latin typeface="Rotis Sans Serif Std" pitchFamily="34" charset="0"/>
              </a:rPr>
              <a:t>grober Fahrlässigkeit </a:t>
            </a:r>
            <a:r>
              <a:rPr lang="de-DE" altLang="de-DE" sz="1600" kern="0" dirty="0" smtClean="0">
                <a:latin typeface="Rotis Sans Serif Std" pitchFamily="34" charset="0"/>
              </a:rPr>
              <a:t>oder </a:t>
            </a:r>
            <a:r>
              <a:rPr lang="de-DE" altLang="de-DE" sz="1600" b="1" kern="0" dirty="0" smtClean="0">
                <a:latin typeface="Rotis Sans Serif Std" pitchFamily="34" charset="0"/>
              </a:rPr>
              <a:t>fahrlässiger Tötung </a:t>
            </a:r>
            <a:r>
              <a:rPr lang="de-DE" altLang="de-DE" sz="1600" kern="0" dirty="0" smtClean="0">
                <a:latin typeface="Rotis Sans Serif Std" pitchFamily="34" charset="0"/>
              </a:rPr>
              <a:t>angezeigt und gilt je nach Strafmaß als vorbestraft. Er muss vollen Schadensersatz, gegebenenfalls Renten für Verletzte oder Hinterbliebene leisten.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7333" y="4723583"/>
            <a:ext cx="1680476" cy="45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:: Ab </a:t>
            </a:r>
            <a: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  <a:t>0,8</a:t>
            </a:r>
            <a:b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</a:br>
            <a:r>
              <a:rPr lang="de-DE" altLang="de-DE" sz="1600" b="1" kern="0" dirty="0" smtClean="0">
                <a:solidFill>
                  <a:srgbClr val="C00000"/>
                </a:solidFill>
                <a:latin typeface="Rotis Sans Serif Std" pitchFamily="34" charset="0"/>
              </a:rPr>
              <a:t> 	</a:t>
            </a:r>
            <a:endParaRPr lang="de-DE" altLang="de-DE" sz="1600" kern="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820670" y="4739333"/>
            <a:ext cx="6984776" cy="9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kern="0" dirty="0" smtClean="0">
                <a:latin typeface="Rotis Sans Serif Std" pitchFamily="34" charset="0"/>
              </a:rPr>
              <a:t>lassen </a:t>
            </a:r>
            <a:r>
              <a:rPr lang="de-DE" altLang="de-DE" sz="1600" b="1" kern="0" dirty="0" smtClean="0">
                <a:latin typeface="Rotis Sans Serif Std" pitchFamily="34" charset="0"/>
              </a:rPr>
              <a:t>Selbstkritik und Selbstbeherrschung </a:t>
            </a:r>
            <a:r>
              <a:rPr lang="de-DE" altLang="de-DE" sz="1600" kern="0" dirty="0" smtClean="0">
                <a:latin typeface="Rotis Sans Serif Std" pitchFamily="34" charset="0"/>
              </a:rPr>
              <a:t>stark nach.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tabLst>
                <a:tab pos="358775" algn="l"/>
              </a:tabLst>
              <a:defRPr/>
            </a:pPr>
            <a:r>
              <a:rPr lang="de-DE" altLang="de-DE" sz="1600" kern="0" dirty="0" smtClean="0">
                <a:latin typeface="Rotis Sans Serif Std" pitchFamily="34" charset="0"/>
              </a:rPr>
              <a:t>Die Sehfähigkeit ist im Außenbereich stark eingeschränkt, der sog. „</a:t>
            </a:r>
            <a:r>
              <a:rPr lang="de-DE" altLang="de-DE" sz="1600" b="1" kern="0" dirty="0" smtClean="0">
                <a:latin typeface="Rotis Sans Serif Std" pitchFamily="34" charset="0"/>
              </a:rPr>
              <a:t>Tunnelblick</a:t>
            </a:r>
            <a:r>
              <a:rPr lang="de-DE" altLang="de-DE" sz="1600" kern="0" dirty="0" smtClean="0">
                <a:latin typeface="Rotis Sans Serif Std" pitchFamily="34" charset="0"/>
              </a:rPr>
              <a:t>“.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23513" y="5329557"/>
            <a:ext cx="1196159" cy="45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:: Ab </a:t>
            </a:r>
            <a: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  <a:t>1,1</a:t>
            </a:r>
            <a:b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</a:br>
            <a:r>
              <a:rPr lang="de-DE" altLang="de-DE" sz="1600" b="1" kern="0" dirty="0" smtClean="0">
                <a:solidFill>
                  <a:srgbClr val="C00000"/>
                </a:solidFill>
                <a:latin typeface="Rotis Sans Serif Std" pitchFamily="34" charset="0"/>
              </a:rPr>
              <a:t> 	</a:t>
            </a:r>
            <a:endParaRPr lang="de-DE" altLang="de-DE" sz="1600" kern="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824290" y="5162029"/>
            <a:ext cx="7130797" cy="86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endParaRPr lang="de-DE" altLang="de-DE" sz="1600" kern="0" dirty="0" smtClean="0">
              <a:latin typeface="Rotis Sans Serif Std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b="1" kern="0" dirty="0">
                <a:solidFill>
                  <a:srgbClr val="C00000"/>
                </a:solidFill>
                <a:latin typeface="Rotis Sans Serif Std" pitchFamily="34" charset="0"/>
                <a:ea typeface="+mj-ea"/>
              </a:rPr>
              <a:t>beginnt die absolute Fahruntüchtigkeit, für Radfahrende ab 1,6 ‰.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1000" kern="0" dirty="0">
              <a:latin typeface="Rotis Sans Serif Std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1600" b="1" kern="0" dirty="0">
                <a:solidFill>
                  <a:srgbClr val="C00000"/>
                </a:solidFill>
                <a:latin typeface="Rotis Sans Serif Std" pitchFamily="34" charset="0"/>
                <a:ea typeface="+mj-ea"/>
              </a:rPr>
              <a:t>wird eine medizinisch-psychologische Untersuchung (MPU oder „Idiotentest“) fällig.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38262" y="5757370"/>
            <a:ext cx="1403337" cy="45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:: Ab </a:t>
            </a:r>
            <a: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  <a:t>1,6</a:t>
            </a:r>
            <a:br>
              <a:rPr lang="de-DE" altLang="de-DE" sz="2000" b="1" kern="0" dirty="0" smtClean="0">
                <a:solidFill>
                  <a:srgbClr val="C00000"/>
                </a:solidFill>
                <a:latin typeface="Rotis Sans Serif Std" pitchFamily="34" charset="0"/>
              </a:rPr>
            </a:br>
            <a:r>
              <a:rPr lang="de-DE" altLang="de-DE" sz="1600" b="1" kern="0" dirty="0" smtClean="0">
                <a:solidFill>
                  <a:srgbClr val="C00000"/>
                </a:solidFill>
                <a:latin typeface="Rotis Sans Serif Std" pitchFamily="34" charset="0"/>
              </a:rPr>
              <a:t> 	</a:t>
            </a:r>
            <a:endParaRPr lang="de-DE" altLang="de-DE" sz="1600" kern="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248" y="4259770"/>
            <a:ext cx="3105752" cy="221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1771048" y="2034746"/>
            <a:ext cx="8896953" cy="18218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903542"/>
            <a:ext cx="10140778" cy="912383"/>
          </a:xfrm>
        </p:spPr>
        <p:txBody>
          <a:bodyPr/>
          <a:lstStyle/>
          <a:p>
            <a:r>
              <a:rPr lang="de-DE" altLang="de-DE" kern="0" dirty="0">
                <a:solidFill>
                  <a:srgbClr val="1C53A4"/>
                </a:solidFill>
              </a:rPr>
              <a:t>Promilleberechnung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65135" y="1911325"/>
            <a:ext cx="8683993" cy="20514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e-DE" altLang="de-DE" sz="1800" kern="0" dirty="0" smtClean="0">
              <a:latin typeface="Rotis Sans Serif Std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6096000" algn="l"/>
              </a:tabLst>
              <a:defRPr/>
            </a:pPr>
            <a:r>
              <a:rPr lang="de-DE" altLang="de-DE" sz="2200" b="1" kern="0" dirty="0" smtClean="0">
                <a:solidFill>
                  <a:srgbClr val="1C53A4"/>
                </a:solidFill>
                <a:latin typeface="Rotis Sans Serif Std" pitchFamily="34" charset="0"/>
              </a:rPr>
              <a:t>Formel für die Berechnung des Alkoholgehalts eines Getränkes in Gramm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e-DE" altLang="de-DE" sz="1400" b="1" kern="0" dirty="0" smtClean="0">
              <a:solidFill>
                <a:srgbClr val="92D050"/>
              </a:solidFill>
              <a:latin typeface="Rotis Sans Serif Std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Volumen in cm</a:t>
            </a:r>
            <a:r>
              <a:rPr lang="de-DE" altLang="de-DE" sz="2000" b="1" kern="0" baseline="30000" dirty="0" smtClean="0">
                <a:latin typeface="Rotis Sans Serif Std" pitchFamily="34" charset="0"/>
              </a:rPr>
              <a:t>3</a:t>
            </a:r>
            <a:r>
              <a:rPr lang="de-DE" altLang="de-DE" sz="2000" b="1" kern="0" dirty="0" smtClean="0">
                <a:latin typeface="Rotis Sans Serif Std" pitchFamily="34" charset="0"/>
              </a:rPr>
              <a:t>  x  Alkoholgehalt in % Vol.  x  0,8 Gramm/cm</a:t>
            </a:r>
            <a:r>
              <a:rPr lang="de-DE" altLang="de-DE" sz="2000" b="1" kern="0" baseline="30000" dirty="0" smtClean="0">
                <a:latin typeface="Rotis Sans Serif Std" pitchFamily="34" charset="0"/>
              </a:rPr>
              <a:t>3 </a:t>
            </a:r>
            <a:r>
              <a:rPr lang="de-DE" altLang="de-DE" sz="2000" b="1" kern="0" dirty="0" smtClean="0">
                <a:latin typeface="Rotis Sans Serif Std" pitchFamily="34" charset="0"/>
              </a:rPr>
              <a:t>= Gramm Alkohol</a:t>
            </a:r>
            <a:endParaRPr lang="de-DE" altLang="de-DE" sz="2000" b="1" kern="0" baseline="30000" dirty="0" smtClean="0"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tabLst>
                <a:tab pos="87313" algn="l"/>
                <a:tab pos="2243138" algn="l"/>
                <a:tab pos="4843463" algn="l"/>
              </a:tabLst>
              <a:defRPr/>
            </a:pPr>
            <a:r>
              <a:rPr lang="de-DE" altLang="de-DE" sz="1800" kern="0" baseline="30000" dirty="0" smtClean="0">
                <a:latin typeface="Rotis Sans Serif Std" pitchFamily="34" charset="0"/>
              </a:rPr>
              <a:t> </a:t>
            </a:r>
            <a:r>
              <a:rPr lang="de-DE" altLang="de-DE" sz="1600" kern="0" dirty="0" smtClean="0">
                <a:latin typeface="Rotis Sans Serif Std" pitchFamily="34" charset="0"/>
              </a:rPr>
              <a:t>getrunkene Menge </a:t>
            </a:r>
            <a:r>
              <a:rPr lang="de-DE" altLang="de-DE" sz="1800" kern="0" baseline="30000" dirty="0" smtClean="0">
                <a:latin typeface="Rotis Sans Serif Std" pitchFamily="34" charset="0"/>
              </a:rPr>
              <a:t>	</a:t>
            </a:r>
            <a:r>
              <a:rPr lang="de-DE" altLang="de-DE" sz="1600" kern="0" dirty="0" smtClean="0">
                <a:latin typeface="Rotis Sans Serif Std" pitchFamily="34" charset="0"/>
              </a:rPr>
              <a:t>steht auf der Flasche</a:t>
            </a:r>
            <a:r>
              <a:rPr lang="de-DE" altLang="de-DE" sz="1800" kern="0" baseline="30000" dirty="0" smtClean="0">
                <a:latin typeface="Rotis Sans Serif Std" pitchFamily="34" charset="0"/>
              </a:rPr>
              <a:t>	</a:t>
            </a:r>
            <a:r>
              <a:rPr lang="de-DE" altLang="de-DE" sz="1600" kern="0" dirty="0" smtClean="0">
                <a:latin typeface="Rotis Sans Serif Std" pitchFamily="34" charset="0"/>
              </a:rPr>
              <a:t>Spezifisches Gewicht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de-DE" sz="1600" kern="0" dirty="0" smtClean="0">
                <a:latin typeface="Rotis Sans Serif Std" pitchFamily="34" charset="0"/>
              </a:rPr>
              <a:t> in Litern oder cm</a:t>
            </a:r>
            <a:r>
              <a:rPr lang="de-DE" altLang="de-DE" sz="2000" kern="0" baseline="30000" dirty="0" smtClean="0">
                <a:latin typeface="Rotis Sans Serif Std" pitchFamily="34" charset="0"/>
              </a:rPr>
              <a:t>3</a:t>
            </a:r>
            <a:r>
              <a:rPr lang="de-DE" altLang="de-DE" sz="1600" kern="0" dirty="0" smtClean="0">
                <a:latin typeface="Rotis Sans Serif Std" pitchFamily="34" charset="0"/>
              </a:rPr>
              <a:t> 				             von Alkohol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e-DE" altLang="de-DE" sz="3000" b="1" kern="0" dirty="0" smtClean="0">
              <a:solidFill>
                <a:srgbClr val="0070C0"/>
              </a:solidFill>
              <a:latin typeface="Rotis Sans Serif Std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02019" y="3612054"/>
            <a:ext cx="8577072" cy="11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e-DE" altLang="de-DE" sz="3000" b="1" kern="0" dirty="0" smtClean="0">
              <a:solidFill>
                <a:srgbClr val="0070C0"/>
              </a:solidFill>
              <a:latin typeface="Rotis Sans Serif Std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de-DE" sz="2000" b="1" kern="0" dirty="0" smtClean="0">
                <a:solidFill>
                  <a:srgbClr val="1C53A4"/>
                </a:solidFill>
                <a:latin typeface="Rotis Sans Serif Std" pitchFamily="34" charset="0"/>
              </a:rPr>
              <a:t>bei Frauen:</a:t>
            </a:r>
            <a:r>
              <a:rPr lang="de-DE" altLang="de-DE" sz="2000" b="1" kern="0" dirty="0" smtClean="0">
                <a:solidFill>
                  <a:srgbClr val="0000FF"/>
                </a:solidFill>
                <a:latin typeface="Rotis Sans Serif Std" pitchFamily="34" charset="0"/>
              </a:rPr>
              <a:t>	  </a:t>
            </a:r>
            <a:r>
              <a:rPr lang="de-DE" altLang="de-DE" sz="2000" b="1" kern="0" dirty="0" smtClean="0">
                <a:latin typeface="Rotis Sans Serif Std" pitchFamily="34" charset="0"/>
              </a:rPr>
              <a:t>Getrunkener Alkohol in Gramm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	    		     Körpergewicht in kg  X  0,6     </a:t>
            </a:r>
            <a:r>
              <a:rPr lang="de-DE" altLang="de-DE" sz="1400" kern="0" dirty="0" smtClean="0">
                <a:latin typeface="Rotis Sans Serif Std" pitchFamily="34" charset="0"/>
              </a:rPr>
              <a:t>Reduktions- oder Verteilungsfaktor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02019" y="4967356"/>
            <a:ext cx="8644876" cy="15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e-DE" altLang="de-DE" sz="3000" b="1" kern="0" dirty="0" smtClean="0">
              <a:solidFill>
                <a:srgbClr val="0070C0"/>
              </a:solidFill>
              <a:latin typeface="Rotis Sans Serif Std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de-DE" sz="2000" b="1" kern="0" dirty="0" smtClean="0">
                <a:solidFill>
                  <a:srgbClr val="1C53A4"/>
                </a:solidFill>
                <a:latin typeface="Rotis Sans Serif Std" pitchFamily="34" charset="0"/>
              </a:rPr>
              <a:t>bei Männern:</a:t>
            </a:r>
            <a:r>
              <a:rPr lang="de-DE" altLang="de-DE" sz="2000" b="1" kern="0" dirty="0" smtClean="0">
                <a:solidFill>
                  <a:srgbClr val="0000FF"/>
                </a:solidFill>
                <a:latin typeface="Rotis Sans Serif Std" pitchFamily="34" charset="0"/>
              </a:rPr>
              <a:t>	  </a:t>
            </a:r>
            <a:r>
              <a:rPr lang="de-DE" altLang="de-DE" sz="2000" b="1" kern="0" dirty="0" smtClean="0">
                <a:latin typeface="Rotis Sans Serif Std" pitchFamily="34" charset="0"/>
              </a:rPr>
              <a:t>Getrunkener Alkohol in Gramm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de-DE" sz="2000" b="1" kern="0" dirty="0" smtClean="0">
                <a:latin typeface="Rotis Sans Serif Std" pitchFamily="34" charset="0"/>
              </a:rPr>
              <a:t>	    		     Körpergewicht in kg  X  0,7     </a:t>
            </a:r>
            <a:r>
              <a:rPr lang="de-DE" altLang="de-DE" sz="2000" b="1" kern="0" dirty="0">
                <a:latin typeface="Rotis Sans Serif Std" pitchFamily="34" charset="0"/>
              </a:rPr>
              <a:t> </a:t>
            </a:r>
            <a:r>
              <a:rPr lang="de-DE" altLang="de-DE" sz="1400" kern="0" dirty="0" smtClean="0">
                <a:latin typeface="Rotis Sans Serif Std" pitchFamily="34" charset="0"/>
              </a:rPr>
              <a:t>Reduktions- oder Verteilungsfaktor</a:t>
            </a:r>
          </a:p>
        </p:txBody>
      </p:sp>
      <p:cxnSp>
        <p:nvCxnSpPr>
          <p:cNvPr id="10" name="Gerader Verbinder 9"/>
          <p:cNvCxnSpPr/>
          <p:nvPr/>
        </p:nvCxnSpPr>
        <p:spPr>
          <a:xfrm>
            <a:off x="4225491" y="4437246"/>
            <a:ext cx="33110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4254367" y="5793164"/>
            <a:ext cx="33110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14331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1275" y="651157"/>
            <a:ext cx="10140778" cy="912383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1C53A4"/>
                </a:solidFill>
              </a:rPr>
              <a:t>Wie viele Promille BAK </a:t>
            </a:r>
            <a:r>
              <a:rPr lang="de-DE" altLang="de-DE" sz="2400" dirty="0">
                <a:solidFill>
                  <a:srgbClr val="1C53A4"/>
                </a:solidFill>
              </a:rPr>
              <a:t>(Blutalkoholkonzentration)</a:t>
            </a:r>
            <a:r>
              <a:rPr lang="de-DE" altLang="de-DE" sz="1800" dirty="0">
                <a:solidFill>
                  <a:srgbClr val="1C53A4"/>
                </a:solidFill>
              </a:rPr>
              <a:t> </a:t>
            </a:r>
            <a:r>
              <a:rPr lang="de-DE" altLang="de-DE" dirty="0" smtClean="0">
                <a:solidFill>
                  <a:srgbClr val="1C53A4"/>
                </a:solidFill>
              </a:rPr>
              <a:t>habe </a:t>
            </a:r>
            <a:r>
              <a:rPr lang="de-DE" altLang="de-DE" dirty="0">
                <a:solidFill>
                  <a:srgbClr val="1C53A4"/>
                </a:solidFill>
              </a:rPr>
              <a:t>ich, wenn ich</a:t>
            </a:r>
            <a:endParaRPr lang="de-DE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108" y="2115642"/>
            <a:ext cx="2378709" cy="31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:: als Mann mit 90 kg</a:t>
            </a:r>
            <a:endParaRPr lang="de-DE" altLang="de-DE" sz="2000" b="1" kern="0" dirty="0" smtClean="0">
              <a:solidFill>
                <a:srgbClr val="0000FF"/>
              </a:solidFill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26170" y="2116185"/>
            <a:ext cx="693490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0,5 l</a:t>
            </a: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96044" y="2135557"/>
            <a:ext cx="3245867" cy="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Bier getrunken habe </a:t>
            </a:r>
            <a:r>
              <a:rPr lang="de-DE" altLang="de-DE" sz="2000" b="1" kern="0" dirty="0" smtClean="0">
                <a:latin typeface="Rotis Sans Serif Std" pitchFamily="34" charset="0"/>
              </a:rPr>
              <a:t>?</a:t>
            </a:r>
            <a:endParaRPr lang="de-DE" altLang="de-DE" sz="2000" b="1" kern="0" dirty="0">
              <a:latin typeface="Rotis Sans Serif Std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00013" y="4516029"/>
            <a:ext cx="3245867" cy="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Bier getrunken habe </a:t>
            </a:r>
            <a:r>
              <a:rPr lang="de-DE" altLang="de-DE" sz="2000" b="1" kern="0" dirty="0" smtClean="0">
                <a:latin typeface="Rotis Sans Serif Std" pitchFamily="34" charset="0"/>
              </a:rPr>
              <a:t>?</a:t>
            </a:r>
            <a:endParaRPr lang="de-DE" altLang="de-DE" sz="2000" b="1" kern="0" dirty="0">
              <a:latin typeface="Rotis Sans Serif Std" pitchFamily="34" charset="0"/>
            </a:endParaRPr>
          </a:p>
        </p:txBody>
      </p:sp>
      <p:pic>
        <p:nvPicPr>
          <p:cNvPr id="7" name="Picture 2" descr="N:\daten\Suchtbeauftragte\Öffentlichkeitsarbeit\Bilder, Fotos, Graphiken, Symbole\Bilder zu Alkohol\1 Halber-Liter-Bierg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82" y="2347261"/>
            <a:ext cx="8524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34389" y="546078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kern="0" dirty="0">
                <a:solidFill>
                  <a:srgbClr val="1C53A4"/>
                </a:solidFill>
                <a:latin typeface="Rotis Sans Serif Std" pitchFamily="34" charset="0"/>
              </a:rPr>
              <a:t>Formel </a:t>
            </a:r>
            <a:r>
              <a:rPr lang="de-DE" altLang="de-DE" b="1" kern="0" dirty="0" smtClean="0">
                <a:solidFill>
                  <a:srgbClr val="1C53A4"/>
                </a:solidFill>
                <a:latin typeface="Rotis Sans Serif Std" pitchFamily="34" charset="0"/>
              </a:rPr>
              <a:t>für Frauen</a:t>
            </a:r>
            <a:r>
              <a:rPr lang="de-DE" altLang="de-DE" sz="900" b="1" kern="0" dirty="0" smtClean="0">
                <a:solidFill>
                  <a:srgbClr val="1C53A4"/>
                </a:solidFill>
                <a:latin typeface="Rotis Sans Serif Std" pitchFamily="34" charset="0"/>
              </a:rPr>
              <a:t> </a:t>
            </a:r>
            <a:r>
              <a:rPr lang="de-DE" altLang="de-DE" b="1" kern="0" dirty="0" smtClean="0">
                <a:latin typeface="Rotis Sans Serif Std" pitchFamily="34" charset="0"/>
              </a:rPr>
              <a:t>: </a:t>
            </a:r>
            <a:endParaRPr lang="de-DE" dirty="0"/>
          </a:p>
        </p:txBody>
      </p:sp>
      <p:sp>
        <p:nvSpPr>
          <p:cNvPr id="10" name="Rechteck 5"/>
          <p:cNvSpPr>
            <a:spLocks noChangeArrowheads="1"/>
          </p:cNvSpPr>
          <p:nvPr/>
        </p:nvSpPr>
        <p:spPr bwMode="auto">
          <a:xfrm>
            <a:off x="3011649" y="2795506"/>
            <a:ext cx="3943273" cy="87414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latin typeface="Rotis Sans Serif Std" pitchFamily="34" charset="0"/>
            </a:endParaRPr>
          </a:p>
        </p:txBody>
      </p:sp>
      <p:sp>
        <p:nvSpPr>
          <p:cNvPr id="11" name="Rechteck 5"/>
          <p:cNvSpPr>
            <a:spLocks noChangeArrowheads="1"/>
          </p:cNvSpPr>
          <p:nvPr/>
        </p:nvSpPr>
        <p:spPr bwMode="auto">
          <a:xfrm>
            <a:off x="3011650" y="5208381"/>
            <a:ext cx="3943273" cy="87414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latin typeface="Rotis Sans Serif Std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1275" y="4538936"/>
            <a:ext cx="2329283" cy="4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:: als Frau mit </a:t>
            </a:r>
            <a:r>
              <a:rPr lang="de-DE" altLang="de-DE" sz="2000" kern="0" dirty="0">
                <a:latin typeface="Rotis Sans Serif Std" pitchFamily="34" charset="0"/>
              </a:rPr>
              <a:t>7</a:t>
            </a:r>
            <a:r>
              <a:rPr lang="de-DE" altLang="de-DE" sz="2000" kern="0" dirty="0" smtClean="0">
                <a:latin typeface="Rotis Sans Serif Std" pitchFamily="34" charset="0"/>
              </a:rPr>
              <a:t>0 kg</a:t>
            </a:r>
            <a:endParaRPr lang="de-DE" altLang="de-DE" sz="2000" b="1" kern="0" dirty="0" smtClean="0">
              <a:solidFill>
                <a:srgbClr val="0000FF"/>
              </a:solidFill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26170" y="4516030"/>
            <a:ext cx="879848" cy="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0,33 l</a:t>
            </a: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11649" y="2532018"/>
            <a:ext cx="4434336" cy="130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  <a:tabLst>
                <a:tab pos="2314575" algn="l"/>
              </a:tabLst>
            </a:pPr>
            <a:r>
              <a:rPr lang="de-DE" altLang="de-DE" sz="2000" b="1" kern="0" dirty="0">
                <a:latin typeface="Rotis Sans Serif Std" pitchFamily="34" charset="0"/>
              </a:rPr>
              <a:t>	</a:t>
            </a:r>
            <a:endParaRPr lang="de-DE" altLang="de-DE" sz="2000" b="1" kern="0" dirty="0" smtClean="0"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  <a:tabLst>
                <a:tab pos="2314575" algn="l"/>
              </a:tabLst>
            </a:pPr>
            <a:r>
              <a:rPr lang="de-DE" altLang="de-DE" sz="2000" b="1" kern="0" dirty="0">
                <a:latin typeface="Rotis Sans Serif Std" pitchFamily="34" charset="0"/>
              </a:rPr>
              <a:t> </a:t>
            </a:r>
            <a:r>
              <a:rPr lang="de-DE" altLang="de-DE" sz="2000" b="1" kern="0" dirty="0" smtClean="0">
                <a:latin typeface="Rotis Sans Serif Std" pitchFamily="34" charset="0"/>
              </a:rPr>
              <a:t>   Getrunkener Alkohol in Gramm</a:t>
            </a:r>
          </a:p>
          <a:p>
            <a:pPr marL="0" indent="0" defTabSz="86360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       Körpergewicht in kg  X  0,7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23841" y="3065400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kern="0" dirty="0">
                <a:solidFill>
                  <a:srgbClr val="1C53A4"/>
                </a:solidFill>
                <a:latin typeface="Rotis Sans Serif Std" pitchFamily="34" charset="0"/>
              </a:rPr>
              <a:t>Formel </a:t>
            </a:r>
            <a:r>
              <a:rPr lang="de-DE" altLang="de-DE" b="1" kern="0" dirty="0" smtClean="0">
                <a:solidFill>
                  <a:srgbClr val="1C53A4"/>
                </a:solidFill>
                <a:latin typeface="Rotis Sans Serif Std" pitchFamily="34" charset="0"/>
              </a:rPr>
              <a:t>für Männer</a:t>
            </a:r>
            <a:r>
              <a:rPr lang="de-DE" altLang="de-DE" sz="900" b="1" kern="0" dirty="0" smtClean="0">
                <a:solidFill>
                  <a:srgbClr val="1C53A4"/>
                </a:solidFill>
                <a:latin typeface="Rotis Sans Serif Std" pitchFamily="34" charset="0"/>
              </a:rPr>
              <a:t> </a:t>
            </a:r>
            <a:r>
              <a:rPr lang="de-DE" altLang="de-DE" b="1" kern="0" dirty="0" smtClean="0">
                <a:latin typeface="Rotis Sans Serif Std" pitchFamily="34" charset="0"/>
              </a:rPr>
              <a:t>: </a:t>
            </a:r>
            <a:endParaRPr lang="de-DE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107575" y="4991535"/>
            <a:ext cx="4434336" cy="130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  <a:tabLst>
                <a:tab pos="2314575" algn="l"/>
              </a:tabLst>
            </a:pPr>
            <a:r>
              <a:rPr lang="de-DE" altLang="de-DE" sz="2000" b="1" kern="0" dirty="0">
                <a:latin typeface="Rotis Sans Serif Std" pitchFamily="34" charset="0"/>
              </a:rPr>
              <a:t>	</a:t>
            </a:r>
            <a:endParaRPr lang="de-DE" altLang="de-DE" sz="2000" b="1" kern="0" dirty="0" smtClean="0"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  <a:tabLst>
                <a:tab pos="2314575" algn="l"/>
              </a:tabLst>
            </a:pPr>
            <a:r>
              <a:rPr lang="de-DE" altLang="de-DE" sz="2000" b="1" kern="0" dirty="0">
                <a:latin typeface="Rotis Sans Serif Std" pitchFamily="34" charset="0"/>
              </a:rPr>
              <a:t> </a:t>
            </a:r>
            <a:r>
              <a:rPr lang="de-DE" altLang="de-DE" sz="2000" b="1" kern="0" dirty="0" smtClean="0">
                <a:latin typeface="Rotis Sans Serif Std" pitchFamily="34" charset="0"/>
              </a:rPr>
              <a:t>   Getrunkener Alkohol in Gramm</a:t>
            </a:r>
          </a:p>
          <a:p>
            <a:pPr marL="0" indent="0" defTabSz="86360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       Körpergewicht in kg  X  0,6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pic>
        <p:nvPicPr>
          <p:cNvPr id="17" name="Picture 6" descr="N:\daten\Suchtbeauftragte\Öffentlichkeitsarbeit\Bilder, Fotos, Graphiken, Symbole\Bilder zu Alkohol\1 Kleines 0,33-Liter-Bierg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33" y="4802333"/>
            <a:ext cx="585787" cy="128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r Verbinder 18"/>
          <p:cNvCxnSpPr/>
          <p:nvPr/>
        </p:nvCxnSpPr>
        <p:spPr>
          <a:xfrm>
            <a:off x="3307121" y="3185935"/>
            <a:ext cx="33764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3389543" y="5663071"/>
            <a:ext cx="33764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6843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 animBg="1"/>
      <p:bldP spid="11" grpId="0" animBg="1"/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1275" y="651157"/>
            <a:ext cx="10140778" cy="912383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1C53A4"/>
                </a:solidFill>
              </a:rPr>
              <a:t>Wie viele Promille BAK </a:t>
            </a:r>
            <a:r>
              <a:rPr lang="de-DE" altLang="de-DE" sz="2400" dirty="0">
                <a:solidFill>
                  <a:srgbClr val="1C53A4"/>
                </a:solidFill>
              </a:rPr>
              <a:t>(Blutalkoholkonzentration)</a:t>
            </a:r>
            <a:r>
              <a:rPr lang="de-DE" altLang="de-DE" sz="1800" dirty="0">
                <a:solidFill>
                  <a:srgbClr val="1C53A4"/>
                </a:solidFill>
              </a:rPr>
              <a:t> </a:t>
            </a:r>
            <a:r>
              <a:rPr lang="de-DE" altLang="de-DE" dirty="0" smtClean="0">
                <a:solidFill>
                  <a:srgbClr val="1C53A4"/>
                </a:solidFill>
              </a:rPr>
              <a:t>habe </a:t>
            </a:r>
            <a:r>
              <a:rPr lang="de-DE" altLang="de-DE" dirty="0">
                <a:solidFill>
                  <a:srgbClr val="1C53A4"/>
                </a:solidFill>
              </a:rPr>
              <a:t>ich, wenn ich</a:t>
            </a:r>
            <a:endParaRPr lang="de-DE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108" y="2115642"/>
            <a:ext cx="2378709" cy="31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:: als Mann mit 90 kg</a:t>
            </a:r>
            <a:endParaRPr lang="de-DE" altLang="de-DE" sz="2000" b="1" kern="0" dirty="0" smtClean="0">
              <a:solidFill>
                <a:srgbClr val="0000FF"/>
              </a:solidFill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26170" y="2116185"/>
            <a:ext cx="693490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0,5 l</a:t>
            </a: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96044" y="2135557"/>
            <a:ext cx="3245867" cy="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Bier getrunken habe </a:t>
            </a:r>
            <a:r>
              <a:rPr lang="de-DE" altLang="de-DE" sz="2000" b="1" kern="0" dirty="0" smtClean="0">
                <a:latin typeface="Rotis Sans Serif Std" pitchFamily="34" charset="0"/>
              </a:rPr>
              <a:t>?</a:t>
            </a:r>
            <a:endParaRPr lang="de-DE" altLang="de-DE" sz="2000" b="1" kern="0" dirty="0">
              <a:latin typeface="Rotis Sans Serif Std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00013" y="4516029"/>
            <a:ext cx="3245867" cy="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Bier getrunken habe </a:t>
            </a:r>
            <a:r>
              <a:rPr lang="de-DE" altLang="de-DE" sz="2000" b="1" kern="0" dirty="0" smtClean="0">
                <a:latin typeface="Rotis Sans Serif Std" pitchFamily="34" charset="0"/>
              </a:rPr>
              <a:t>?</a:t>
            </a:r>
            <a:endParaRPr lang="de-DE" altLang="de-DE" sz="2000" b="1" kern="0" dirty="0">
              <a:latin typeface="Rotis Sans Serif Std" pitchFamily="34" charset="0"/>
            </a:endParaRPr>
          </a:p>
        </p:txBody>
      </p:sp>
      <p:pic>
        <p:nvPicPr>
          <p:cNvPr id="7" name="Picture 2" descr="N:\daten\Suchtbeauftragte\Öffentlichkeitsarbeit\Bilder, Fotos, Graphiken, Symbole\Bilder zu Alkohol\1 Halber-Liter-Bierg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82" y="2347261"/>
            <a:ext cx="8524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34389" y="546078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kern="0" dirty="0">
                <a:solidFill>
                  <a:srgbClr val="1C53A4"/>
                </a:solidFill>
                <a:latin typeface="Rotis Sans Serif Std" pitchFamily="34" charset="0"/>
              </a:rPr>
              <a:t>Formel </a:t>
            </a:r>
            <a:r>
              <a:rPr lang="de-DE" altLang="de-DE" b="1" kern="0" dirty="0" smtClean="0">
                <a:solidFill>
                  <a:srgbClr val="1C53A4"/>
                </a:solidFill>
                <a:latin typeface="Rotis Sans Serif Std" pitchFamily="34" charset="0"/>
              </a:rPr>
              <a:t>für Frauen</a:t>
            </a:r>
            <a:r>
              <a:rPr lang="de-DE" altLang="de-DE" sz="900" b="1" kern="0" dirty="0" smtClean="0">
                <a:solidFill>
                  <a:srgbClr val="1C53A4"/>
                </a:solidFill>
                <a:latin typeface="Rotis Sans Serif Std" pitchFamily="34" charset="0"/>
              </a:rPr>
              <a:t> </a:t>
            </a:r>
            <a:r>
              <a:rPr lang="de-DE" altLang="de-DE" b="1" kern="0" dirty="0" smtClean="0">
                <a:latin typeface="Rotis Sans Serif Std" pitchFamily="34" charset="0"/>
              </a:rPr>
              <a:t>: </a:t>
            </a:r>
            <a:endParaRPr lang="de-DE" dirty="0"/>
          </a:p>
        </p:txBody>
      </p:sp>
      <p:sp>
        <p:nvSpPr>
          <p:cNvPr id="10" name="Rechteck 5"/>
          <p:cNvSpPr>
            <a:spLocks noChangeArrowheads="1"/>
          </p:cNvSpPr>
          <p:nvPr/>
        </p:nvSpPr>
        <p:spPr bwMode="auto">
          <a:xfrm>
            <a:off x="3011649" y="2795506"/>
            <a:ext cx="3943273" cy="87414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latin typeface="Rotis Sans Serif Std" pitchFamily="34" charset="0"/>
            </a:endParaRPr>
          </a:p>
        </p:txBody>
      </p:sp>
      <p:sp>
        <p:nvSpPr>
          <p:cNvPr id="11" name="Rechteck 5"/>
          <p:cNvSpPr>
            <a:spLocks noChangeArrowheads="1"/>
          </p:cNvSpPr>
          <p:nvPr/>
        </p:nvSpPr>
        <p:spPr bwMode="auto">
          <a:xfrm>
            <a:off x="3011650" y="5208381"/>
            <a:ext cx="3943273" cy="87414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latin typeface="Rotis Sans Serif Std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1275" y="4538936"/>
            <a:ext cx="2329283" cy="4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kern="0" dirty="0" smtClean="0">
                <a:latin typeface="Rotis Sans Serif Std" pitchFamily="34" charset="0"/>
              </a:rPr>
              <a:t>:: als Frau mit </a:t>
            </a:r>
            <a:r>
              <a:rPr lang="de-DE" altLang="de-DE" sz="2000" kern="0" dirty="0">
                <a:latin typeface="Rotis Sans Serif Std" pitchFamily="34" charset="0"/>
              </a:rPr>
              <a:t>7</a:t>
            </a:r>
            <a:r>
              <a:rPr lang="de-DE" altLang="de-DE" sz="2000" kern="0" dirty="0" smtClean="0">
                <a:latin typeface="Rotis Sans Serif Std" pitchFamily="34" charset="0"/>
              </a:rPr>
              <a:t>0 kg</a:t>
            </a:r>
            <a:endParaRPr lang="de-DE" altLang="de-DE" sz="2000" b="1" kern="0" dirty="0" smtClean="0">
              <a:solidFill>
                <a:srgbClr val="0000FF"/>
              </a:solidFill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26170" y="4516030"/>
            <a:ext cx="879848" cy="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0,33 l</a:t>
            </a: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934647" y="2532074"/>
            <a:ext cx="4434336" cy="130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  <a:tabLst>
                <a:tab pos="2314575" algn="l"/>
              </a:tabLst>
            </a:pPr>
            <a:r>
              <a:rPr lang="de-DE" altLang="de-DE" sz="2000" b="1" kern="0" dirty="0" smtClean="0">
                <a:latin typeface="Rotis Sans Serif Std" pitchFamily="34" charset="0"/>
              </a:rPr>
              <a:t>	</a:t>
            </a:r>
          </a:p>
          <a:p>
            <a:pPr marL="0" indent="0">
              <a:lnSpc>
                <a:spcPct val="90000"/>
              </a:lnSpc>
              <a:buNone/>
              <a:tabLst>
                <a:tab pos="2314575" algn="l"/>
              </a:tabLst>
            </a:pPr>
            <a:r>
              <a:rPr lang="de-DE" altLang="de-DE" sz="2000" b="1" kern="0" dirty="0" smtClean="0">
                <a:latin typeface="Rotis Sans Serif Std" pitchFamily="34" charset="0"/>
              </a:rPr>
              <a:t>       20 g Alkohol</a:t>
            </a:r>
          </a:p>
          <a:p>
            <a:pPr marL="0" indent="0" defTabSz="863600">
              <a:lnSpc>
                <a:spcPct val="90000"/>
              </a:lnSpc>
              <a:buFont typeface="Wingdings" charset="2"/>
              <a:buNone/>
            </a:pPr>
            <a:r>
              <a:rPr lang="de-DE" altLang="de-DE" sz="2000" b="1" kern="0" dirty="0" smtClean="0">
                <a:latin typeface="Rotis Sans Serif Std" pitchFamily="34" charset="0"/>
              </a:rPr>
              <a:t>       90 kg  X  0,7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23841" y="3065400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kern="0" dirty="0">
                <a:solidFill>
                  <a:srgbClr val="1C53A4"/>
                </a:solidFill>
                <a:latin typeface="Rotis Sans Serif Std" pitchFamily="34" charset="0"/>
              </a:rPr>
              <a:t>Formel </a:t>
            </a:r>
            <a:r>
              <a:rPr lang="de-DE" altLang="de-DE" b="1" kern="0" dirty="0" smtClean="0">
                <a:solidFill>
                  <a:srgbClr val="1C53A4"/>
                </a:solidFill>
                <a:latin typeface="Rotis Sans Serif Std" pitchFamily="34" charset="0"/>
              </a:rPr>
              <a:t>für Männer</a:t>
            </a:r>
            <a:r>
              <a:rPr lang="de-DE" altLang="de-DE" sz="900" b="1" kern="0" dirty="0" smtClean="0">
                <a:solidFill>
                  <a:srgbClr val="1C53A4"/>
                </a:solidFill>
                <a:latin typeface="Rotis Sans Serif Std" pitchFamily="34" charset="0"/>
              </a:rPr>
              <a:t> </a:t>
            </a:r>
            <a:r>
              <a:rPr lang="de-DE" altLang="de-DE" b="1" kern="0" dirty="0" smtClean="0">
                <a:latin typeface="Rotis Sans Serif Std" pitchFamily="34" charset="0"/>
              </a:rPr>
              <a:t>: </a:t>
            </a:r>
            <a:endParaRPr lang="de-DE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107575" y="4991535"/>
            <a:ext cx="4434336" cy="130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  <a:tabLst>
                <a:tab pos="2314575" algn="l"/>
              </a:tabLst>
            </a:pPr>
            <a:r>
              <a:rPr lang="de-DE" altLang="de-DE" sz="2000" b="1" kern="0" dirty="0">
                <a:latin typeface="Rotis Sans Serif Std" pitchFamily="34" charset="0"/>
              </a:rPr>
              <a:t>	</a:t>
            </a:r>
            <a:endParaRPr lang="de-DE" altLang="de-DE" sz="2000" b="1" kern="0" dirty="0" smtClean="0"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2314575" algn="l"/>
              </a:tabLst>
            </a:pPr>
            <a:r>
              <a:rPr lang="de-DE" altLang="de-DE" sz="2000" b="1" kern="0" dirty="0">
                <a:latin typeface="Rotis Sans Serif Std" pitchFamily="34" charset="0"/>
              </a:rPr>
              <a:t>    </a:t>
            </a:r>
            <a:r>
              <a:rPr lang="de-DE" altLang="de-DE" sz="2000" b="1" kern="0" dirty="0" smtClean="0">
                <a:latin typeface="Rotis Sans Serif Std" pitchFamily="34" charset="0"/>
              </a:rPr>
              <a:t>  20 </a:t>
            </a:r>
            <a:r>
              <a:rPr lang="de-DE" altLang="de-DE" sz="2000" b="1" kern="0" dirty="0">
                <a:latin typeface="Rotis Sans Serif Std" pitchFamily="34" charset="0"/>
              </a:rPr>
              <a:t>g Alkohol</a:t>
            </a:r>
          </a:p>
          <a:p>
            <a:pPr marL="0" indent="0" defTabSz="863600">
              <a:lnSpc>
                <a:spcPct val="90000"/>
              </a:lnSpc>
              <a:buNone/>
            </a:pPr>
            <a:r>
              <a:rPr lang="de-DE" altLang="de-DE" sz="2000" b="1" kern="0" dirty="0">
                <a:latin typeface="Rotis Sans Serif Std" pitchFamily="34" charset="0"/>
              </a:rPr>
              <a:t>      </a:t>
            </a:r>
            <a:r>
              <a:rPr lang="de-DE" altLang="de-DE" sz="2000" b="1" kern="0" dirty="0" smtClean="0">
                <a:latin typeface="Rotis Sans Serif Std" pitchFamily="34" charset="0"/>
              </a:rPr>
              <a:t>70 </a:t>
            </a:r>
            <a:r>
              <a:rPr lang="de-DE" altLang="de-DE" sz="2000" b="1" kern="0" dirty="0">
                <a:latin typeface="Rotis Sans Serif Std" pitchFamily="34" charset="0"/>
              </a:rPr>
              <a:t>kg  X  </a:t>
            </a:r>
            <a:r>
              <a:rPr lang="de-DE" altLang="de-DE" sz="2000" b="1" kern="0" dirty="0" smtClean="0">
                <a:latin typeface="Rotis Sans Serif Std" pitchFamily="34" charset="0"/>
              </a:rPr>
              <a:t>0,6</a:t>
            </a:r>
            <a:endParaRPr lang="de-DE" altLang="de-DE" sz="2000" b="1" kern="0" dirty="0">
              <a:latin typeface="Rotis Sans Serif Std" pitchFamily="34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endParaRPr lang="de-DE" altLang="de-DE" sz="2000" b="1" kern="0" dirty="0">
              <a:solidFill>
                <a:srgbClr val="0000FF"/>
              </a:solidFill>
              <a:latin typeface="Rotis Sans Serif Std" pitchFamily="34" charset="0"/>
            </a:endParaRPr>
          </a:p>
        </p:txBody>
      </p:sp>
      <p:pic>
        <p:nvPicPr>
          <p:cNvPr id="17" name="Picture 6" descr="N:\daten\Suchtbeauftragte\Öffentlichkeitsarbeit\Bilder, Fotos, Graphiken, Symbole\Bilder zu Alkohol\1 Kleines 0,33-Liter-Bierg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33" y="4802333"/>
            <a:ext cx="585787" cy="128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Gerader Verbinder 19"/>
          <p:cNvCxnSpPr/>
          <p:nvPr/>
        </p:nvCxnSpPr>
        <p:spPr>
          <a:xfrm>
            <a:off x="3572915" y="5652571"/>
            <a:ext cx="148572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5208219" y="2988749"/>
            <a:ext cx="16385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de-DE" sz="2400" b="1" kern="0" dirty="0" smtClean="0">
                <a:latin typeface="Rotis Sans Serif Std" pitchFamily="34" charset="0"/>
              </a:rPr>
              <a:t>=</a:t>
            </a:r>
            <a:r>
              <a:rPr lang="de-DE" alt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 0,317 </a:t>
            </a:r>
            <a:r>
              <a:rPr lang="de-DE" altLang="de-DE" sz="2400" kern="0" dirty="0">
                <a:solidFill>
                  <a:srgbClr val="C00000"/>
                </a:solidFill>
                <a:latin typeface="Rotis Sans Serif Std" pitchFamily="34" charset="0"/>
              </a:rPr>
              <a:t>‰</a:t>
            </a:r>
            <a:endParaRPr lang="de-DE" altLang="de-DE" sz="2400" b="1" kern="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cxnSp>
        <p:nvCxnSpPr>
          <p:cNvPr id="30" name="Gerader Verbinder 29"/>
          <p:cNvCxnSpPr/>
          <p:nvPr/>
        </p:nvCxnSpPr>
        <p:spPr>
          <a:xfrm>
            <a:off x="3497564" y="3217573"/>
            <a:ext cx="148572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5324743" y="5440205"/>
            <a:ext cx="16385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de-DE" sz="2400" b="1" kern="0" dirty="0" smtClean="0">
                <a:latin typeface="Rotis Sans Serif Std" pitchFamily="34" charset="0"/>
              </a:rPr>
              <a:t>=</a:t>
            </a:r>
            <a:r>
              <a:rPr lang="de-DE" altLang="de-DE" sz="2400" b="1" kern="0" dirty="0" smtClean="0">
                <a:solidFill>
                  <a:srgbClr val="C00000"/>
                </a:solidFill>
                <a:latin typeface="Rotis Sans Serif Std" pitchFamily="34" charset="0"/>
              </a:rPr>
              <a:t> 0,310 </a:t>
            </a:r>
            <a:r>
              <a:rPr lang="de-DE" altLang="de-DE" sz="2400" kern="0" dirty="0">
                <a:solidFill>
                  <a:srgbClr val="C00000"/>
                </a:solidFill>
                <a:latin typeface="Rotis Sans Serif Std" pitchFamily="34" charset="0"/>
              </a:rPr>
              <a:t>‰</a:t>
            </a:r>
            <a:endParaRPr lang="de-DE" altLang="de-DE" sz="2400" b="1" kern="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22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16588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 animBg="1"/>
      <p:bldP spid="11" grpId="0" animBg="1"/>
      <p:bldP spid="12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6473" y="660350"/>
            <a:ext cx="10140778" cy="912383"/>
          </a:xfrm>
        </p:spPr>
        <p:txBody>
          <a:bodyPr/>
          <a:lstStyle/>
          <a:p>
            <a:r>
              <a:rPr lang="de-DE" altLang="de-DE" dirty="0">
                <a:solidFill>
                  <a:srgbClr val="1C53A4"/>
                </a:solidFill>
              </a:rPr>
              <a:t>Alkoholabbau - Beispiel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3" y="1774024"/>
            <a:ext cx="8401050" cy="3289300"/>
          </a:xfrm>
          <a:prstGeom prst="rect">
            <a:avLst/>
          </a:prstGeom>
        </p:spPr>
      </p:pic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659851" y="5128329"/>
            <a:ext cx="116658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 dirty="0">
                <a:latin typeface="Rotis Sans Serif Std" pitchFamily="34" charset="0"/>
              </a:rPr>
              <a:t>0,33l Bier (13 g Alkohol) x 4  = 52 g </a:t>
            </a:r>
            <a:r>
              <a:rPr lang="de-DE" altLang="de-DE" sz="1600" dirty="0" smtClean="0">
                <a:latin typeface="Rotis Sans Serif Std" pitchFamily="34" charset="0"/>
              </a:rPr>
              <a:t>+ </a:t>
            </a:r>
            <a:r>
              <a:rPr lang="de-DE" altLang="de-DE" sz="1600" dirty="0">
                <a:latin typeface="Rotis Sans Serif Std" pitchFamily="34" charset="0"/>
              </a:rPr>
              <a:t>2 cl Schnaps (5 g) x 2 = 10 g </a:t>
            </a:r>
            <a:r>
              <a:rPr lang="de-DE" altLang="de-DE" sz="1600" dirty="0" smtClean="0">
                <a:latin typeface="Rotis Sans Serif Std" pitchFamily="34" charset="0"/>
              </a:rPr>
              <a:t>= </a:t>
            </a:r>
            <a:r>
              <a:rPr lang="de-DE" altLang="de-DE" sz="1600" dirty="0">
                <a:latin typeface="Rotis Sans Serif Std" pitchFamily="34" charset="0"/>
              </a:rPr>
              <a:t>62 </a:t>
            </a:r>
            <a:r>
              <a:rPr lang="de-DE" altLang="de-DE" sz="1600" dirty="0" smtClean="0">
                <a:latin typeface="Rotis Sans Serif Std" pitchFamily="34" charset="0"/>
              </a:rPr>
              <a:t>Gramm    </a:t>
            </a:r>
            <a:r>
              <a:rPr lang="de-DE" altLang="de-DE" sz="1600" b="1" dirty="0" smtClean="0">
                <a:latin typeface="Rotis Sans Serif Std" pitchFamily="34" charset="0"/>
              </a:rPr>
              <a:t>Promilleberechnung </a:t>
            </a:r>
            <a:r>
              <a:rPr lang="de-DE" altLang="de-DE" sz="1600" dirty="0" smtClean="0">
                <a:latin typeface="Rotis Sans Serif Std" pitchFamily="34" charset="0"/>
              </a:rPr>
              <a:t>62 </a:t>
            </a:r>
            <a:r>
              <a:rPr lang="de-DE" altLang="de-DE" sz="1600" dirty="0">
                <a:latin typeface="Rotis Sans Serif Std" pitchFamily="34" charset="0"/>
              </a:rPr>
              <a:t>: (65 kg x 0,6) 39 = 1,6 Promille</a:t>
            </a: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659851" y="5531888"/>
            <a:ext cx="108904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 dirty="0">
                <a:latin typeface="Rotis Sans Serif Std" pitchFamily="34" charset="0"/>
              </a:rPr>
              <a:t>Die Wirkung tritt ab 20:00 Uhr ein. Abbau von 20:00 - 23:00 Uhr: </a:t>
            </a:r>
            <a:r>
              <a:rPr lang="de-DE" altLang="de-DE" sz="1600" dirty="0" smtClean="0">
                <a:latin typeface="Rotis Sans Serif Std" pitchFamily="34" charset="0"/>
              </a:rPr>
              <a:t> - </a:t>
            </a:r>
            <a:r>
              <a:rPr lang="de-DE" altLang="de-DE" sz="1600" dirty="0">
                <a:latin typeface="Rotis Sans Serif Std" pitchFamily="34" charset="0"/>
              </a:rPr>
              <a:t>0,3 </a:t>
            </a:r>
            <a:r>
              <a:rPr lang="de-DE" altLang="de-DE" sz="1600" dirty="0" smtClean="0">
                <a:latin typeface="Rotis Sans Serif Std" pitchFamily="34" charset="0"/>
              </a:rPr>
              <a:t>Promille; </a:t>
            </a:r>
            <a:r>
              <a:rPr lang="de-DE" altLang="de-DE" sz="1600" dirty="0">
                <a:latin typeface="Rotis Sans Serif Std" pitchFamily="34" charset="0"/>
              </a:rPr>
              <a:t>Um 23:00 Uhr hat sie </a:t>
            </a:r>
            <a:r>
              <a:rPr lang="de-DE" altLang="de-DE" sz="1600" dirty="0" smtClean="0">
                <a:latin typeface="Rotis Sans Serif Std" pitchFamily="34" charset="0"/>
              </a:rPr>
              <a:t>noch 1,3 </a:t>
            </a:r>
            <a:r>
              <a:rPr lang="de-DE" altLang="de-DE" sz="1600" dirty="0">
                <a:latin typeface="Rotis Sans Serif Std" pitchFamily="34" charset="0"/>
              </a:rPr>
              <a:t>Promille. </a:t>
            </a:r>
            <a:endParaRPr lang="de-DE" altLang="de-DE" sz="1600" dirty="0" smtClean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 dirty="0" smtClean="0">
                <a:latin typeface="Rotis Sans Serif Std" pitchFamily="34" charset="0"/>
              </a:rPr>
              <a:t>Um </a:t>
            </a:r>
            <a:r>
              <a:rPr lang="de-DE" altLang="de-DE" sz="1600" dirty="0">
                <a:latin typeface="Rotis Sans Serif Std" pitchFamily="34" charset="0"/>
              </a:rPr>
              <a:t>7:00 Uhr hat sie noch 0,5 Promille.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 dirty="0">
                <a:latin typeface="Rotis Sans Serif Std" pitchFamily="34" charset="0"/>
              </a:rPr>
              <a:t>Bei </a:t>
            </a:r>
            <a:r>
              <a:rPr lang="de-DE" altLang="de-DE" sz="1600" b="1" dirty="0">
                <a:latin typeface="Rotis Sans Serif Std" pitchFamily="34" charset="0"/>
              </a:rPr>
              <a:t>0,0 Promille </a:t>
            </a:r>
            <a:r>
              <a:rPr lang="de-DE" altLang="de-DE" sz="1600" dirty="0">
                <a:latin typeface="Rotis Sans Serif Std" pitchFamily="34" charset="0"/>
              </a:rPr>
              <a:t>ist sie erst um </a:t>
            </a:r>
            <a:r>
              <a:rPr lang="de-DE" altLang="de-DE" sz="1600" b="1" dirty="0">
                <a:solidFill>
                  <a:srgbClr val="B1C91F"/>
                </a:solidFill>
                <a:latin typeface="Rotis Sans Serif Std" pitchFamily="34" charset="0"/>
              </a:rPr>
              <a:t>12:00 Uhr</a:t>
            </a:r>
            <a:r>
              <a:rPr lang="de-DE" altLang="de-DE" sz="1600" dirty="0">
                <a:latin typeface="Rotis Sans Serif Std" pitchFamily="34" charset="0"/>
              </a:rPr>
              <a:t>.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203465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348" y="756603"/>
            <a:ext cx="11616651" cy="912383"/>
          </a:xfrm>
        </p:spPr>
        <p:txBody>
          <a:bodyPr>
            <a:normAutofit fontScale="90000"/>
          </a:bodyPr>
          <a:lstStyle/>
          <a:p>
            <a:r>
              <a:rPr lang="de-DE" altLang="de-DE" sz="3600" dirty="0">
                <a:solidFill>
                  <a:srgbClr val="1C53A4"/>
                </a:solidFill>
              </a:rPr>
              <a:t>Medikamente </a:t>
            </a:r>
            <a:r>
              <a:rPr lang="de-DE" altLang="de-DE" sz="3600" dirty="0" smtClean="0">
                <a:solidFill>
                  <a:srgbClr val="1C53A4"/>
                </a:solidFill>
              </a:rPr>
              <a:t>	</a:t>
            </a:r>
            <a:r>
              <a:rPr lang="de-DE" altLang="de-DE" dirty="0" smtClean="0">
                <a:solidFill>
                  <a:srgbClr val="1C53A4"/>
                </a:solidFill>
              </a:rPr>
              <a:t>zur </a:t>
            </a:r>
            <a:r>
              <a:rPr lang="de-DE" altLang="de-DE" dirty="0">
                <a:solidFill>
                  <a:srgbClr val="1C53A4"/>
                </a:solidFill>
              </a:rPr>
              <a:t>Beruhigung und gegen Schmerzen, </a:t>
            </a:r>
            <a:r>
              <a:rPr lang="de-DE" altLang="de-DE" dirty="0" smtClean="0">
                <a:solidFill>
                  <a:srgbClr val="1C53A4"/>
                </a:solidFill>
              </a:rPr>
              <a:t>Ängste </a:t>
            </a:r>
            <a:r>
              <a:rPr lang="de-DE" altLang="de-DE" dirty="0">
                <a:solidFill>
                  <a:srgbClr val="1C53A4"/>
                </a:solidFill>
              </a:rPr>
              <a:t>und </a:t>
            </a:r>
            <a:r>
              <a:rPr lang="de-DE" altLang="de-DE" dirty="0" smtClean="0">
                <a:solidFill>
                  <a:srgbClr val="1C53A4"/>
                </a:solidFill>
              </a:rPr>
              <a:t>				Missstimmungen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03" y="0"/>
            <a:ext cx="9071497" cy="647780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75348" y="2057457"/>
            <a:ext cx="111963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Rotis Sans Serif Std" pitchFamily="34" charset="0"/>
              </a:rPr>
              <a:t>Ca. 1,2 Mio. Menschen sind in Deutschland </a:t>
            </a:r>
            <a:r>
              <a:rPr lang="de-DE" altLang="de-DE" dirty="0" smtClean="0">
                <a:latin typeface="Rotis Sans Serif Std" pitchFamily="34" charset="0"/>
              </a:rPr>
              <a:t>von </a:t>
            </a:r>
            <a:r>
              <a:rPr lang="de-DE" altLang="de-DE" dirty="0">
                <a:latin typeface="Rotis Sans Serif Std" pitchFamily="34" charset="0"/>
              </a:rPr>
              <a:t>Schlaf- und </a:t>
            </a:r>
            <a:r>
              <a:rPr lang="de-DE" altLang="de-DE" dirty="0" smtClean="0">
                <a:latin typeface="Rotis Sans Serif Std" pitchFamily="34" charset="0"/>
              </a:rPr>
              <a:t>Beruhigungsmitteln abhängig. </a:t>
            </a: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sz="800" dirty="0">
                <a:latin typeface="Rotis Sans Serif Std" pitchFamily="34" charset="0"/>
              </a:rPr>
              <a:t/>
            </a:r>
            <a:br>
              <a:rPr lang="de-DE" altLang="de-DE" sz="800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Bei </a:t>
            </a:r>
            <a:r>
              <a:rPr lang="de-DE" altLang="de-DE" dirty="0" smtClean="0">
                <a:latin typeface="Rotis Sans Serif Std" pitchFamily="34" charset="0"/>
              </a:rPr>
              <a:t>Benzodiazepinen und Z-Drugs </a:t>
            </a:r>
            <a:r>
              <a:rPr lang="de-DE" altLang="de-DE" dirty="0">
                <a:latin typeface="Rotis Sans Serif Std" pitchFamily="34" charset="0"/>
              </a:rPr>
              <a:t>(Name endet meistens mit –</a:t>
            </a:r>
            <a:r>
              <a:rPr lang="de-DE" altLang="de-DE" dirty="0" smtClean="0">
                <a:latin typeface="Rotis Sans Serif Std" pitchFamily="34" charset="0"/>
              </a:rPr>
              <a:t>am </a:t>
            </a:r>
            <a:r>
              <a:rPr lang="de-DE" altLang="de-DE" dirty="0">
                <a:latin typeface="Rotis Sans Serif Std" pitchFamily="34" charset="0"/>
              </a:rPr>
              <a:t>oder beginnt mit Z</a:t>
            </a:r>
            <a:r>
              <a:rPr lang="de-DE" altLang="de-DE" dirty="0" smtClean="0">
                <a:latin typeface="Rotis Sans Serif Std" pitchFamily="34" charset="0"/>
              </a:rPr>
              <a:t>) </a:t>
            </a:r>
            <a:r>
              <a:rPr lang="de-DE" altLang="de-DE" dirty="0">
                <a:latin typeface="Rotis Sans Serif Std" pitchFamily="34" charset="0"/>
              </a:rPr>
              <a:t>können bereits nach </a:t>
            </a:r>
            <a:r>
              <a:rPr lang="de-DE" altLang="de-DE" b="1" dirty="0">
                <a:latin typeface="Rotis Sans Serif Std" pitchFamily="34" charset="0"/>
              </a:rPr>
              <a:t>4-6 Wochen </a:t>
            </a:r>
            <a:r>
              <a:rPr lang="de-DE" altLang="de-DE" dirty="0">
                <a:latin typeface="Rotis Sans Serif Std" pitchFamily="34" charset="0"/>
              </a:rPr>
              <a:t>Einnahme eine Abhängigkeit mit Entzugserscheinungen eintreten! </a:t>
            </a:r>
            <a:r>
              <a:rPr lang="de-DE" altLang="de-DE" dirty="0">
                <a:latin typeface="Rotis Sans Serif Std" pitchFamily="34" charset="0"/>
              </a:rPr>
              <a:t>	</a:t>
            </a:r>
            <a:r>
              <a:rPr lang="de-DE" altLang="de-DE" dirty="0" smtClean="0">
                <a:latin typeface="Rotis Sans Serif Std" pitchFamily="34" charset="0"/>
              </a:rPr>
              <a:t>           </a:t>
            </a:r>
            <a:r>
              <a:rPr lang="de-DE" altLang="de-DE" b="1" dirty="0" smtClean="0">
                <a:solidFill>
                  <a:srgbClr val="1C53A4"/>
                </a:solidFill>
                <a:latin typeface="Rotis Sans Serif Std" pitchFamily="34" charset="0"/>
              </a:rPr>
              <a:t>https</a:t>
            </a:r>
            <a:r>
              <a:rPr lang="de-DE" altLang="de-DE" b="1" dirty="0">
                <a:solidFill>
                  <a:srgbClr val="1C53A4"/>
                </a:solidFill>
                <a:latin typeface="Rotis Sans Serif Std" pitchFamily="34" charset="0"/>
              </a:rPr>
              <a:t>://shop.bzga.de/pdf/34006002.pdf</a:t>
            </a: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Sie werden sehr langsam im Köper abgebaut (</a:t>
            </a:r>
            <a:r>
              <a:rPr lang="de-DE" altLang="de-DE" dirty="0" smtClean="0">
                <a:latin typeface="Rotis Sans Serif Std" pitchFamily="34" charset="0"/>
              </a:rPr>
              <a:t>Halbwertszeit: </a:t>
            </a:r>
            <a:r>
              <a:rPr lang="de-DE" altLang="de-DE" dirty="0">
                <a:latin typeface="Rotis Sans Serif Std" pitchFamily="34" charset="0"/>
              </a:rPr>
              <a:t>10-56 Std.).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Es gibt viel schädlichen Gebrauch bei der Selbstmedikation mit Schmerzmitteln </a:t>
            </a:r>
            <a:r>
              <a:rPr lang="de-DE" altLang="de-DE" dirty="0" smtClean="0">
                <a:latin typeface="Rotis Sans Serif Std" pitchFamily="34" charset="0"/>
              </a:rPr>
              <a:t>(</a:t>
            </a:r>
            <a:r>
              <a:rPr lang="de-DE" altLang="de-DE" dirty="0">
                <a:latin typeface="Rotis Sans Serif Std" pitchFamily="34" charset="0"/>
              </a:rPr>
              <a:t>mit und ohne Koffein) sowie bei Abführmitteln und Hustenmitteln.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Auch einige Medikamente ohne Abhängigkeitspotenzial gefährden die Arbeitssicherheit. 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</a:rPr>
              <a:t/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b="1" dirty="0" smtClean="0">
                <a:latin typeface="Rotis Sans Serif Std" pitchFamily="34" charset="0"/>
              </a:rPr>
              <a:t>	      </a:t>
            </a:r>
            <a:r>
              <a:rPr lang="de-DE" altLang="de-DE" sz="2000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 </a:t>
            </a:r>
            <a:r>
              <a:rPr lang="de-DE" altLang="de-DE" sz="2000" b="1" dirty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Verbot der Ausübung von Tätigkeiten mit typischer Gefahr unter dem </a:t>
            </a:r>
            <a:r>
              <a:rPr lang="de-DE" altLang="de-DE" sz="2000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Einfluss 	</a:t>
            </a:r>
            <a:r>
              <a:rPr lang="de-DE" altLang="de-DE" sz="2000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 				  wahrnehmungsverändernder </a:t>
            </a:r>
            <a:r>
              <a:rPr lang="de-DE" altLang="de-DE" sz="2000" b="1" dirty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Substanzen in der LUH</a:t>
            </a:r>
            <a:r>
              <a:rPr lang="de-DE" altLang="de-DE" sz="2000" b="1" dirty="0">
                <a:solidFill>
                  <a:srgbClr val="FF0000"/>
                </a:solidFill>
                <a:latin typeface="Rotis Sans Serif Std" pitchFamily="34" charset="0"/>
                <a:sym typeface="Symbol" charset="2"/>
              </a:rPr>
              <a:t/>
            </a:r>
            <a:br>
              <a:rPr lang="de-DE" altLang="de-DE" sz="2000" b="1" dirty="0">
                <a:solidFill>
                  <a:srgbClr val="FF0000"/>
                </a:solidFill>
                <a:latin typeface="Rotis Sans Serif Std" pitchFamily="34" charset="0"/>
                <a:sym typeface="Symbol" charset="2"/>
              </a:rPr>
            </a:br>
            <a:endParaRPr lang="de-DE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31762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3851" y="592974"/>
            <a:ext cx="10140778" cy="912383"/>
          </a:xfrm>
        </p:spPr>
        <p:txBody>
          <a:bodyPr>
            <a:normAutofit/>
          </a:bodyPr>
          <a:lstStyle/>
          <a:p>
            <a:r>
              <a:rPr lang="de-DE" altLang="de-DE" dirty="0">
                <a:solidFill>
                  <a:srgbClr val="1C53A4"/>
                </a:solidFill>
              </a:rPr>
              <a:t>Gefahren durch die Einnahme </a:t>
            </a:r>
            <a:r>
              <a:rPr lang="de-DE" altLang="de-DE" dirty="0" smtClean="0">
                <a:solidFill>
                  <a:srgbClr val="1C53A4"/>
                </a:solidFill>
              </a:rPr>
              <a:t>von </a:t>
            </a:r>
            <a:r>
              <a:rPr lang="de-DE" altLang="de-DE" dirty="0">
                <a:solidFill>
                  <a:srgbClr val="1C53A4"/>
                </a:solidFill>
              </a:rPr>
              <a:t>Medikamenten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681228" y="1672029"/>
            <a:ext cx="1121559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None/>
            </a:pPr>
            <a:r>
              <a:rPr lang="de-DE" altLang="de-DE" dirty="0">
                <a:latin typeface="Rotis Sans Serif Std" pitchFamily="34" charset="0"/>
              </a:rPr>
              <a:t>Wenn Medikamente die Wahrnehmung beeinträchtigen, darf nach der Einnahme keine Tätigkeit mit typischer Gefahr ausgeübt und nicht aktiv am Straßenverkehr teilgenommen werden.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Rotis Sans Serif Std" pitchFamily="34" charset="0"/>
              </a:rPr>
              <a:t>Das betrifft sowohl </a:t>
            </a:r>
            <a:r>
              <a:rPr lang="de-DE" altLang="de-DE" b="1" dirty="0">
                <a:latin typeface="Rotis Sans Serif Std" pitchFamily="34" charset="0"/>
              </a:rPr>
              <a:t>verschreibungspflichtige</a:t>
            </a:r>
            <a:r>
              <a:rPr lang="de-DE" altLang="de-DE" dirty="0">
                <a:latin typeface="Rotis Sans Serif Std" pitchFamily="34" charset="0"/>
              </a:rPr>
              <a:t> als auch </a:t>
            </a:r>
            <a:r>
              <a:rPr lang="de-DE" altLang="de-DE" b="1" dirty="0">
                <a:latin typeface="Rotis Sans Serif Std" pitchFamily="34" charset="0"/>
              </a:rPr>
              <a:t>frei verkäufliche </a:t>
            </a:r>
            <a:r>
              <a:rPr lang="de-DE" altLang="de-DE" dirty="0">
                <a:latin typeface="Rotis Sans Serif Std" pitchFamily="34" charset="0"/>
              </a:rPr>
              <a:t>Medikamente</a:t>
            </a:r>
            <a:r>
              <a:rPr lang="de-DE" altLang="de-DE" dirty="0" smtClean="0">
                <a:latin typeface="Rotis Sans Serif Std" pitchFamily="34" charset="0"/>
              </a:rPr>
              <a:t>.</a:t>
            </a: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endParaRPr lang="de-DE" altLang="de-DE" dirty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rgbClr val="1C53A4"/>
                </a:solidFill>
                <a:latin typeface="Rotis Sans Serif Std" pitchFamily="34" charset="0"/>
              </a:rPr>
              <a:t>Folgende Medikamente können die Arbeitssicherheit </a:t>
            </a:r>
            <a:r>
              <a:rPr lang="de-DE" altLang="de-DE" sz="2800" dirty="0" smtClean="0">
                <a:solidFill>
                  <a:srgbClr val="1C53A4"/>
                </a:solidFill>
                <a:latin typeface="Rotis Sans Serif Std" pitchFamily="34" charset="0"/>
              </a:rPr>
              <a:t>beeinträchtigen</a:t>
            </a:r>
          </a:p>
          <a:p>
            <a:pPr>
              <a:spcBef>
                <a:spcPct val="0"/>
              </a:spcBef>
            </a:pPr>
            <a:r>
              <a:rPr lang="de-DE" altLang="de-DE" sz="2000" dirty="0">
                <a:latin typeface="Rotis Sans Serif Std" pitchFamily="34" charset="0"/>
              </a:rPr>
              <a:t>::</a:t>
            </a:r>
            <a:r>
              <a:rPr lang="de-DE" altLang="de-DE" sz="2800" dirty="0">
                <a:latin typeface="Rotis Sans Serif Std" pitchFamily="34" charset="0"/>
              </a:rPr>
              <a:t> </a:t>
            </a:r>
            <a:r>
              <a:rPr lang="de-DE" altLang="de-DE" sz="2000" dirty="0">
                <a:latin typeface="Rotis Sans Serif Std" pitchFamily="34" charset="0"/>
              </a:rPr>
              <a:t>Schlaf- und Beruhigungsmittel</a:t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:: Antidepressiva</a:t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:: Neuroleptika</a:t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:: </a:t>
            </a:r>
            <a:r>
              <a:rPr lang="de-DE" altLang="de-DE" sz="2000" dirty="0" err="1">
                <a:latin typeface="Rotis Sans Serif Std" pitchFamily="34" charset="0"/>
              </a:rPr>
              <a:t>Antiallergika</a:t>
            </a:r>
            <a:r>
              <a:rPr lang="de-DE" altLang="de-DE" sz="2000" dirty="0">
                <a:latin typeface="Rotis Sans Serif Std" pitchFamily="34" charset="0"/>
              </a:rPr>
              <a:t/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:: Analgetika (Schmerzmittel) sowie</a:t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:: Psychostimulanzien</a:t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:: Doping / </a:t>
            </a:r>
            <a:r>
              <a:rPr lang="de-DE" altLang="de-DE" sz="2000" dirty="0" smtClean="0">
                <a:latin typeface="Rotis Sans Serif Std" pitchFamily="34" charset="0"/>
              </a:rPr>
              <a:t>Neuroenhancement</a:t>
            </a:r>
            <a:endParaRPr lang="de-DE" altLang="de-DE" dirty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b="1" dirty="0">
              <a:solidFill>
                <a:srgbClr val="B1C91F"/>
              </a:solidFill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latin typeface="Rotis Sans Serif Std" pitchFamily="34" charset="0"/>
              </a:rPr>
              <a:t>Auf den Internetseiten des </a:t>
            </a:r>
            <a:r>
              <a:rPr lang="de-DE" altLang="de-DE" b="1" dirty="0">
                <a:solidFill>
                  <a:srgbClr val="2060BE"/>
                </a:solidFill>
                <a:latin typeface="Rotis Sans Serif Std" pitchFamily="34" charset="0"/>
              </a:rPr>
              <a:t>Deutschen Verkehrssicherheitsrats (DVR) </a:t>
            </a:r>
            <a:r>
              <a:rPr lang="de-DE" altLang="de-DE" b="1" dirty="0">
                <a:latin typeface="Rotis Sans Serif Std" pitchFamily="34" charset="0"/>
              </a:rPr>
              <a:t>finden Sie nähere Informationen: </a:t>
            </a:r>
            <a:r>
              <a:rPr lang="de-DE" altLang="de-DE" b="1" dirty="0">
                <a:solidFill>
                  <a:srgbClr val="2060BE"/>
                </a:solidFill>
                <a:latin typeface="Rotis Sans Serif Std" pitchFamily="34" charset="0"/>
              </a:rPr>
              <a:t>http://www.dvr.de/medikamente/Medikamentengruppen_Fahrtuechtigke</a:t>
            </a:r>
            <a:r>
              <a:rPr lang="de-DE" altLang="de-DE" b="1" dirty="0">
                <a:solidFill>
                  <a:srgbClr val="0070C0"/>
                </a:solidFill>
                <a:latin typeface="Rotis Sans Serif Std" pitchFamily="34" charset="0"/>
              </a:rPr>
              <a:t>it.htm</a:t>
            </a:r>
          </a:p>
        </p:txBody>
      </p:sp>
      <p:sp>
        <p:nvSpPr>
          <p:cNvPr id="4" name="Rechteck 5"/>
          <p:cNvSpPr>
            <a:spLocks noChangeArrowheads="1"/>
          </p:cNvSpPr>
          <p:nvPr/>
        </p:nvSpPr>
        <p:spPr bwMode="auto">
          <a:xfrm>
            <a:off x="7883091" y="4507632"/>
            <a:ext cx="4308909" cy="937467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de-DE" b="1" dirty="0" smtClean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 </a:t>
            </a:r>
            <a:r>
              <a:rPr lang="de-DE" altLang="de-DE" b="1" dirty="0" smtClean="0">
                <a:solidFill>
                  <a:schemeClr val="bg1">
                    <a:lumMod val="65000"/>
                  </a:schemeClr>
                </a:solidFill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Daher</a:t>
            </a:r>
            <a:r>
              <a:rPr lang="de-DE" altLang="de-DE" b="1" dirty="0">
                <a:solidFill>
                  <a:schemeClr val="bg1">
                    <a:lumMod val="65000"/>
                  </a:schemeClr>
                </a:solidFill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:</a:t>
            </a:r>
            <a:r>
              <a:rPr lang="de-DE" altLang="de-DE" b="1" dirty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 </a:t>
            </a:r>
          </a:p>
          <a:p>
            <a:pPr>
              <a:defRPr/>
            </a:pPr>
            <a:r>
              <a:rPr lang="de-DE" altLang="de-DE" b="1" dirty="0" smtClean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 Beipackzettel </a:t>
            </a:r>
            <a:r>
              <a:rPr lang="de-DE" altLang="de-DE" b="1" dirty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beachten! </a:t>
            </a:r>
          </a:p>
        </p:txBody>
      </p:sp>
      <p:sp>
        <p:nvSpPr>
          <p:cNvPr id="5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27068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527222" y="718102"/>
            <a:ext cx="10140778" cy="9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b="1" dirty="0">
                <a:solidFill>
                  <a:srgbClr val="004F9E"/>
                </a:solidFill>
                <a:latin typeface="Rotis Sans Serif Std" pitchFamily="34" charset="0"/>
              </a:rPr>
              <a:t>Inhalte </a:t>
            </a:r>
            <a:r>
              <a:rPr lang="de-DE" altLang="de-DE" sz="2800" b="1" dirty="0" smtClean="0">
                <a:solidFill>
                  <a:srgbClr val="004F9E"/>
                </a:solidFill>
                <a:latin typeface="Rotis Sans Serif Std" pitchFamily="34" charset="0"/>
              </a:rPr>
              <a:t>der Einweisung </a:t>
            </a:r>
            <a:r>
              <a:rPr lang="de-DE" altLang="de-DE" sz="2800" b="1" dirty="0">
                <a:solidFill>
                  <a:srgbClr val="004F9E"/>
                </a:solidFill>
                <a:latin typeface="Rotis Sans Serif Std" pitchFamily="34" charset="0"/>
              </a:rPr>
              <a:t>zu riskantem </a:t>
            </a:r>
            <a:br>
              <a:rPr lang="de-DE" altLang="de-DE" sz="2800" b="1" dirty="0">
                <a:solidFill>
                  <a:srgbClr val="004F9E"/>
                </a:solidFill>
                <a:latin typeface="Rotis Sans Serif Std" pitchFamily="34" charset="0"/>
              </a:rPr>
            </a:br>
            <a:r>
              <a:rPr lang="de-DE" altLang="de-DE" sz="2800" b="1" dirty="0" smtClean="0">
                <a:solidFill>
                  <a:srgbClr val="004F9E"/>
                </a:solidFill>
                <a:latin typeface="Rotis Sans Serif Std" pitchFamily="34" charset="0"/>
              </a:rPr>
              <a:t>Konsum und Suchtgefährdung - Basics</a:t>
            </a:r>
            <a:endParaRPr lang="de-DE" altLang="de-DE" sz="2800" b="1" dirty="0">
              <a:solidFill>
                <a:srgbClr val="004F9E"/>
              </a:solidFill>
              <a:latin typeface="Rotis Sans Serif Std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27222" y="1843973"/>
            <a:ext cx="9531178" cy="470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de-DE" alt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Punktnüchternheit	Folie 3</a:t>
            </a: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endParaRPr lang="de-DE" alt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Gesetzliche Vorgaben und interne Umsetzung	Folie 4 bis 9</a:t>
            </a: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endParaRPr lang="de-DE" alt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Alkohol	Folie 10 bis17</a:t>
            </a: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endParaRPr 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sz="2000" b="1" dirty="0">
                <a:latin typeface="Rotis Sans Serif Std" pitchFamily="34" charset="0"/>
                <a:ea typeface="ＭＳ Ｐゴシック" pitchFamily="34" charset="-128"/>
              </a:rPr>
              <a:t>Medikamente</a:t>
            </a: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	Folie 18 bis 20</a:t>
            </a: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endParaRPr 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sz="2000" b="1" dirty="0">
                <a:latin typeface="Rotis Sans Serif Std" pitchFamily="34" charset="0"/>
                <a:ea typeface="ＭＳ Ｐゴシック" pitchFamily="34" charset="-128"/>
              </a:rPr>
              <a:t>Drogen</a:t>
            </a: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	Folie 21</a:t>
            </a: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endParaRPr 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sz="2000" b="1" dirty="0">
                <a:latin typeface="Rotis Sans Serif Std" pitchFamily="34" charset="0"/>
                <a:ea typeface="ＭＳ Ｐゴシック" pitchFamily="34" charset="-128"/>
              </a:rPr>
              <a:t>Prävention</a:t>
            </a: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	Folie 22 bis </a:t>
            </a:r>
            <a:r>
              <a:rPr lang="de-DE" altLang="de-DE" sz="2000" b="1" dirty="0" smtClean="0">
                <a:latin typeface="Rotis Sans Serif Std" pitchFamily="34" charset="0"/>
                <a:ea typeface="ＭＳ Ｐゴシック" pitchFamily="34" charset="-128"/>
              </a:rPr>
              <a:t>26</a:t>
            </a:r>
            <a:endParaRPr lang="de-DE" alt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endParaRPr lang="de-DE" sz="2000" b="1" dirty="0">
              <a:latin typeface="Rotis Sans Serif Std" pitchFamily="34" charset="0"/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  <a:tabLst>
                <a:tab pos="8248650" algn="r"/>
              </a:tabLst>
              <a:defRPr/>
            </a:pPr>
            <a:r>
              <a:rPr lang="de-DE" sz="2000" b="1" dirty="0">
                <a:latin typeface="Rotis Sans Serif Std" pitchFamily="34" charset="0"/>
                <a:ea typeface="ＭＳ Ｐゴシック" pitchFamily="34" charset="-128"/>
              </a:rPr>
              <a:t>Was tun bei Auffälligkeiten?</a:t>
            </a: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	Folie </a:t>
            </a:r>
            <a:r>
              <a:rPr lang="de-DE" altLang="de-DE" sz="2000" b="1" dirty="0" smtClean="0">
                <a:latin typeface="Rotis Sans Serif Std" pitchFamily="34" charset="0"/>
                <a:ea typeface="ＭＳ Ｐゴシック" pitchFamily="34" charset="-128"/>
              </a:rPr>
              <a:t>27 </a:t>
            </a:r>
            <a:r>
              <a:rPr lang="de-DE" altLang="de-DE" sz="2000" b="1" dirty="0">
                <a:latin typeface="Rotis Sans Serif Std" pitchFamily="34" charset="0"/>
                <a:ea typeface="ＭＳ Ｐゴシック" pitchFamily="34" charset="-128"/>
              </a:rPr>
              <a:t>bis 29</a:t>
            </a:r>
          </a:p>
          <a:p>
            <a:pPr>
              <a:tabLst>
                <a:tab pos="8248650" algn="r"/>
              </a:tabLst>
              <a:defRPr/>
            </a:pPr>
            <a:endParaRPr lang="de-DE" sz="2000" b="1" dirty="0">
              <a:latin typeface="Rotis Sans Serif Std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9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5724" y="929858"/>
            <a:ext cx="10140778" cy="912383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1C53A4"/>
                </a:solidFill>
                <a:sym typeface="Symbol" charset="2"/>
              </a:rPr>
              <a:t>Umgang mit Medikamenten </a:t>
            </a:r>
            <a:r>
              <a:rPr lang="mr-IN" altLang="de-DE" dirty="0">
                <a:solidFill>
                  <a:srgbClr val="1C53A4"/>
                </a:solidFill>
                <a:sym typeface="Symbol" charset="2"/>
              </a:rPr>
              <a:t>–</a:t>
            </a:r>
            <a:r>
              <a:rPr lang="de-DE" altLang="de-DE" dirty="0">
                <a:solidFill>
                  <a:srgbClr val="1C53A4"/>
                </a:solidFill>
                <a:sym typeface="Symbol" charset="2"/>
              </a:rPr>
              <a:t> </a:t>
            </a:r>
            <a:r>
              <a:rPr lang="de-DE" altLang="de-DE" dirty="0" smtClean="0">
                <a:solidFill>
                  <a:srgbClr val="1C53A4"/>
                </a:solidFill>
                <a:sym typeface="Symbol" charset="2"/>
              </a:rPr>
              <a:t>Was </a:t>
            </a:r>
            <a:r>
              <a:rPr lang="de-DE" altLang="de-DE" dirty="0">
                <a:solidFill>
                  <a:srgbClr val="1C53A4"/>
                </a:solidFill>
                <a:sym typeface="Symbol" charset="2"/>
              </a:rPr>
              <a:t>ist nützlich?   </a:t>
            </a:r>
            <a:r>
              <a:rPr lang="de-DE" altLang="de-DE" dirty="0">
                <a:solidFill>
                  <a:srgbClr val="1C53A4"/>
                </a:solidFill>
              </a:rPr>
              <a:t/>
            </a:r>
            <a:br>
              <a:rPr lang="de-DE" altLang="de-DE" dirty="0">
                <a:solidFill>
                  <a:srgbClr val="1C53A4"/>
                </a:solidFill>
              </a:rPr>
            </a:br>
            <a:endParaRPr lang="de-DE" dirty="0"/>
          </a:p>
        </p:txBody>
      </p:sp>
      <p:sp>
        <p:nvSpPr>
          <p:cNvPr id="3" name="Rechteck 4"/>
          <p:cNvSpPr>
            <a:spLocks noChangeArrowheads="1"/>
          </p:cNvSpPr>
          <p:nvPr/>
        </p:nvSpPr>
        <p:spPr bwMode="auto">
          <a:xfrm>
            <a:off x="202131" y="1798634"/>
            <a:ext cx="80370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solidFill>
                  <a:srgbClr val="260DDD"/>
                </a:solidFill>
                <a:latin typeface="Rotis Sans Serif Std" pitchFamily="34" charset="0"/>
                <a:sym typeface="Symbol" charset="2"/>
              </a:rPr>
              <a:t>			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4-K-Regel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de-DE" altLang="de-DE" b="1" dirty="0" smtClean="0">
                <a:solidFill>
                  <a:srgbClr val="0070C0"/>
                </a:solidFill>
                <a:latin typeface="Rotis Sans Serif Std" pitchFamily="34" charset="0"/>
                <a:sym typeface="Symbol" charset="2"/>
              </a:rPr>
              <a:t> 	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-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K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lare Indikation</a:t>
            </a:r>
            <a:r>
              <a:rPr lang="de-DE" altLang="de-DE" b="1" dirty="0">
                <a:latin typeface="Rotis Sans Serif Std" pitchFamily="34" charset="0"/>
                <a:sym typeface="Symbol" charset="2"/>
              </a:rPr>
              <a:t>		</a:t>
            </a:r>
            <a:r>
              <a:rPr lang="de-DE" altLang="de-DE" sz="2400" b="1" dirty="0">
                <a:latin typeface="Rotis Sans Serif Std" pitchFamily="34" charset="0"/>
                <a:sym typeface="Symbol" charset="2"/>
              </a:rPr>
              <a:t>		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de-DE" altLang="de-DE" sz="2400" b="1" dirty="0" smtClean="0">
                <a:latin typeface="Rotis Sans Serif Std" pitchFamily="34" charset="0"/>
                <a:sym typeface="Symbol" charset="2"/>
              </a:rPr>
              <a:t>	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-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K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leinste notwendige Dosis </a:t>
            </a:r>
            <a:endParaRPr lang="de-DE" altLang="de-DE" sz="2000" b="1" dirty="0" smtClean="0">
              <a:latin typeface="Rotis Sans Serif Std" pitchFamily="34" charset="0"/>
              <a:sym typeface="Symbol" charset="2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de-DE" altLang="de-DE" sz="1200" b="1" dirty="0" smtClean="0">
                <a:latin typeface="Rotis Sans Serif Std" pitchFamily="34" charset="0"/>
                <a:sym typeface="Symbol" charset="2"/>
              </a:rPr>
              <a:t>	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-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K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urze Anwendung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de-DE" altLang="de-DE" sz="2000" b="1" dirty="0" smtClean="0">
                <a:latin typeface="Rotis Sans Serif Std" pitchFamily="34" charset="0"/>
                <a:sym typeface="Symbol" charset="2"/>
              </a:rPr>
              <a:t>	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-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K</a:t>
            </a:r>
            <a:r>
              <a:rPr lang="de-DE" altLang="de-DE" b="1" dirty="0" smtClean="0">
                <a:latin typeface="Rotis Sans Serif Std" pitchFamily="34" charset="0"/>
                <a:sym typeface="Symbol" charset="2"/>
              </a:rPr>
              <a:t>ein schlagartiges Absetzen</a:t>
            </a:r>
            <a:endParaRPr lang="de-DE" altLang="de-DE" sz="2400" dirty="0">
              <a:latin typeface="Rotis Sans Serif Std" pitchFamily="34" charset="0"/>
            </a:endParaRPr>
          </a:p>
        </p:txBody>
      </p:sp>
      <p:sp>
        <p:nvSpPr>
          <p:cNvPr id="4" name="Rechteck 6"/>
          <p:cNvSpPr>
            <a:spLocks noChangeArrowheads="1"/>
          </p:cNvSpPr>
          <p:nvPr/>
        </p:nvSpPr>
        <p:spPr bwMode="auto">
          <a:xfrm>
            <a:off x="1149716" y="4790237"/>
            <a:ext cx="686281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000" b="1" dirty="0">
                <a:latin typeface="Rotis Sans Serif Std" pitchFamily="34" charset="0"/>
                <a:sym typeface="Symbol" charset="2"/>
              </a:rPr>
              <a:t>Bei Einschränkungen durch ärztlich verordnete Medikamente: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400" b="1" dirty="0" smtClean="0">
              <a:solidFill>
                <a:srgbClr val="C00000"/>
              </a:solidFill>
              <a:latin typeface="Rotis Sans Serif Std" pitchFamily="34" charset="0"/>
              <a:sym typeface="Symbol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Bitte </a:t>
            </a:r>
            <a:r>
              <a:rPr lang="de-DE" altLang="de-DE" sz="2400" b="1" dirty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Vorgesetzte informieren</a:t>
            </a:r>
            <a:r>
              <a:rPr lang="de-DE" altLang="de-DE" sz="2400" b="1" dirty="0" smtClean="0">
                <a:solidFill>
                  <a:srgbClr val="C00000"/>
                </a:solidFill>
                <a:latin typeface="Rotis Sans Serif Std" pitchFamily="34" charset="0"/>
                <a:sym typeface="Symbol" charset="2"/>
              </a:rPr>
              <a:t>!</a:t>
            </a:r>
            <a:endParaRPr lang="de-DE" altLang="de-DE" sz="2400" dirty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5" name="Rechteck 5"/>
          <p:cNvSpPr>
            <a:spLocks noChangeArrowheads="1"/>
          </p:cNvSpPr>
          <p:nvPr/>
        </p:nvSpPr>
        <p:spPr bwMode="auto">
          <a:xfrm>
            <a:off x="8741693" y="4414735"/>
            <a:ext cx="3450307" cy="63875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de-DE" sz="600" b="1" dirty="0" smtClean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  </a:t>
            </a:r>
          </a:p>
          <a:p>
            <a:pPr>
              <a:defRPr/>
            </a:pPr>
            <a:r>
              <a:rPr lang="de-DE" altLang="de-DE" b="1" dirty="0" smtClean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  Beipackzettel </a:t>
            </a:r>
            <a:r>
              <a:rPr lang="de-DE" altLang="de-DE" b="1" dirty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beachten! 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154653" y="5282680"/>
            <a:ext cx="2037347" cy="63875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600" b="1" dirty="0" smtClean="0">
              <a:latin typeface="Rotis Sans Serif Std" pitchFamily="34" charset="0"/>
              <a:ea typeface="ＭＳ Ｐゴシック" pitchFamily="34" charset="-128"/>
              <a:cs typeface="Aparajita" panose="020B0604020202020204" pitchFamily="34" charset="0"/>
              <a:sym typeface="Symbol" pitchFamily="18" charset="2"/>
            </a:endParaRPr>
          </a:p>
          <a:p>
            <a:pPr>
              <a:defRPr/>
            </a:pPr>
            <a:r>
              <a:rPr lang="de-DE" altLang="de-DE" b="1" dirty="0" smtClean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  Arzt </a:t>
            </a:r>
            <a:r>
              <a:rPr lang="de-DE" altLang="de-DE" b="1" dirty="0">
                <a:latin typeface="Rotis Sans Serif Std" pitchFamily="34" charset="0"/>
                <a:ea typeface="ＭＳ Ｐゴシック" pitchFamily="34" charset="-128"/>
                <a:cs typeface="Aparajita" panose="020B0604020202020204" pitchFamily="34" charset="0"/>
                <a:sym typeface="Symbol" pitchFamily="18" charset="2"/>
              </a:rPr>
              <a:t>fragen!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5781437" y="4887531"/>
            <a:ext cx="3172902" cy="1263094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 altLang="de-DE" b="1" dirty="0" smtClean="0">
              <a:latin typeface="Rotis Sans Serif Std" pitchFamily="34" charset="0"/>
              <a:ea typeface="ＭＳ Ｐゴシック" pitchFamily="34" charset="-128"/>
              <a:cs typeface="Aparajita" panose="020B0604020202020204" pitchFamily="34" charset="0"/>
              <a:sym typeface="Symbol" pitchFamily="18" charset="2"/>
            </a:endParaRPr>
          </a:p>
        </p:txBody>
      </p:sp>
      <p:sp>
        <p:nvSpPr>
          <p:cNvPr id="8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158156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  <p:bldP spid="5" grpId="0" animBg="1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0478" y="718102"/>
            <a:ext cx="3091876" cy="912383"/>
          </a:xfrm>
        </p:spPr>
        <p:txBody>
          <a:bodyPr>
            <a:normAutofit/>
          </a:bodyPr>
          <a:lstStyle/>
          <a:p>
            <a:r>
              <a:rPr lang="de-DE" altLang="de-DE" sz="2900" dirty="0">
                <a:solidFill>
                  <a:srgbClr val="1C53A4"/>
                </a:solidFill>
              </a:rPr>
              <a:t>Illegale Drogen</a:t>
            </a:r>
            <a:endParaRPr lang="de-DE" sz="2900" dirty="0"/>
          </a:p>
        </p:txBody>
      </p:sp>
      <p:pic>
        <p:nvPicPr>
          <p:cNvPr id="3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6" y="-551098"/>
            <a:ext cx="6193060" cy="829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700478" y="2444816"/>
            <a:ext cx="234110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dirty="0" smtClean="0">
                <a:latin typeface="Rotis Sans Serif Std" pitchFamily="34" charset="0"/>
              </a:rPr>
              <a:t>:: Cannabis</a:t>
            </a:r>
          </a:p>
          <a:p>
            <a:pPr>
              <a:defRPr/>
            </a:pPr>
            <a:endParaRPr lang="de-DE" altLang="de-DE" sz="1800" dirty="0" smtClean="0">
              <a:latin typeface="Rotis Sans Serif Std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altLang="de-DE" dirty="0" smtClean="0">
                <a:latin typeface="Rotis Sans Serif Std" pitchFamily="34" charset="0"/>
              </a:rPr>
              <a:t>:: Ecstasy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dirty="0" smtClean="0">
                <a:latin typeface="Rotis Sans Serif Std" pitchFamily="34" charset="0"/>
              </a:rPr>
              <a:t>:: Designerdrogen</a:t>
            </a:r>
            <a:endParaRPr lang="de-DE" altLang="de-DE" strike="sngStrike" dirty="0" smtClean="0">
              <a:solidFill>
                <a:srgbClr val="FF0000"/>
              </a:solidFill>
              <a:latin typeface="Rotis Sans Serif Std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altLang="de-DE" dirty="0" smtClean="0">
                <a:latin typeface="Rotis Sans Serif Std" pitchFamily="34" charset="0"/>
              </a:rPr>
              <a:t>:: Naturdrogen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dirty="0" smtClean="0">
                <a:latin typeface="Rotis Sans Serif Std" pitchFamily="34" charset="0"/>
              </a:rPr>
              <a:t>:: Kokain / Crack</a:t>
            </a:r>
            <a:endParaRPr lang="de-DE" altLang="de-DE" dirty="0">
              <a:latin typeface="Rotis Sans Serif Std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DE" altLang="de-DE" dirty="0" smtClean="0">
                <a:latin typeface="Rotis Sans Serif Std" pitchFamily="34" charset="0"/>
              </a:rPr>
              <a:t>:: Heroin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dirty="0">
                <a:latin typeface="Rotis Sans Serif Std" pitchFamily="34" charset="0"/>
              </a:rPr>
              <a:t>:: </a:t>
            </a:r>
            <a:r>
              <a:rPr lang="de-DE" altLang="de-DE" dirty="0" smtClean="0">
                <a:latin typeface="Rotis Sans Serif Std" pitchFamily="34" charset="0"/>
              </a:rPr>
              <a:t>LSD</a:t>
            </a:r>
            <a:endParaRPr lang="de-DE" altLang="de-DE" dirty="0">
              <a:latin typeface="Rotis Sans Serif Std" pitchFamily="34" charset="0"/>
            </a:endParaRPr>
          </a:p>
          <a:p>
            <a:pPr>
              <a:defRPr/>
            </a:pPr>
            <a:endParaRPr lang="de-DE" altLang="de-DE" dirty="0" smtClean="0">
              <a:latin typeface="Rotis Sans Serif Std" pitchFamily="34" charset="0"/>
            </a:endParaRPr>
          </a:p>
          <a:p>
            <a:pPr>
              <a:defRPr/>
            </a:pPr>
            <a:endParaRPr lang="de-DE" altLang="de-DE" dirty="0" smtClean="0">
              <a:latin typeface="Rotis Sans Serif Std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68" y="1964706"/>
            <a:ext cx="1244186" cy="105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36" y="4088325"/>
            <a:ext cx="10429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87" y="5122128"/>
            <a:ext cx="1082698" cy="8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74" y="4362154"/>
            <a:ext cx="9604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230" y="3329500"/>
            <a:ext cx="9588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37" y="2902462"/>
            <a:ext cx="1120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96" y="5514679"/>
            <a:ext cx="96837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12683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2060BE"/>
                </a:solidFill>
              </a:rPr>
              <a:t>Mögliche Ursachen für riskanten </a:t>
            </a:r>
            <a:r>
              <a:rPr lang="de-DE" altLang="de-DE" dirty="0" smtClean="0">
                <a:solidFill>
                  <a:srgbClr val="2060BE"/>
                </a:solidFill>
              </a:rPr>
              <a:t>Suchtmittelkonsum</a:t>
            </a:r>
            <a:r>
              <a:rPr lang="de-DE" altLang="de-DE" dirty="0">
                <a:solidFill>
                  <a:srgbClr val="2060BE"/>
                </a:solidFill>
              </a:rPr>
              <a:t/>
            </a:r>
            <a:br>
              <a:rPr lang="de-DE" altLang="de-DE" dirty="0">
                <a:solidFill>
                  <a:srgbClr val="2060BE"/>
                </a:solidFill>
              </a:rPr>
            </a:b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603183" y="2034746"/>
            <a:ext cx="746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2060BE"/>
                </a:solidFill>
                <a:latin typeface="Rotis Sans Serif Std" pitchFamily="34" charset="0"/>
              </a:rPr>
              <a:t>Psychische Belastungen, Beanspruchungen - Stress am Arbeitsplatz</a:t>
            </a: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52" y="4031567"/>
            <a:ext cx="19970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6492774" y="2506694"/>
            <a:ext cx="35153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rgbClr val="000000"/>
                </a:solidFill>
                <a:latin typeface="Rotis Sans Serif Std" pitchFamily="34" charset="0"/>
              </a:rPr>
              <a:t>Zeitvertrag, unsicherer Arbeitsplatz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4550610" y="2595937"/>
            <a:ext cx="14257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Konflikte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348832" y="3221065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Ständige Konzentration erforderlich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4067696" y="3761053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Unklare Aufgaben, unklare Zuständigkeiten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5723980" y="4344825"/>
            <a:ext cx="3960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Widersprüchliche Anforderungen </a:t>
            </a:r>
            <a:r>
              <a:rPr lang="de-DE" altLang="de-DE" sz="1600" dirty="0">
                <a:solidFill>
                  <a:srgbClr val="000000"/>
                </a:solidFill>
                <a:latin typeface="Rotis Sans Serif Std" pitchFamily="34" charset="0"/>
              </a:rPr>
              <a:t>und Ziele</a:t>
            </a:r>
            <a:br>
              <a:rPr lang="de-DE" altLang="de-DE" sz="1600" dirty="0">
                <a:solidFill>
                  <a:srgbClr val="000000"/>
                </a:solidFill>
                <a:latin typeface="Rotis Sans Serif Std" pitchFamily="34" charset="0"/>
              </a:rPr>
            </a:b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6047842" y="5142011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Unterbrechungen, Störungen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2951909" y="4556894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Ungerechtigkeit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5075908" y="5870767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Keine Handlungsspielräume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763688" y="5318095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keine Unterstützung bis hin zu Ausgrenzung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853018" y="4948521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Kränkungen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636618" y="2905716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Fehlende Informationen oder Arbeitsmittel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1115616" y="3382698"/>
            <a:ext cx="396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Keine Aufstiegs- oder Erfolgsmöglichkeiten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1892066" y="4056041"/>
            <a:ext cx="3960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>
                <a:latin typeface="Rotis Sans Serif Std" pitchFamily="34" charset="0"/>
              </a:rPr>
              <a:t>Wenig Anerkennung</a:t>
            </a:r>
            <a:br>
              <a:rPr lang="de-DE" altLang="de-DE" sz="1600" dirty="0">
                <a:latin typeface="Rotis Sans Serif Std" pitchFamily="34" charset="0"/>
              </a:rPr>
            </a:b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636618" y="4242824"/>
            <a:ext cx="11270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1600" dirty="0" smtClean="0">
                <a:latin typeface="Rotis Sans Serif Std" pitchFamily="34" charset="0"/>
              </a:rPr>
              <a:t>Lärm</a:t>
            </a:r>
            <a:endParaRPr lang="de-DE" altLang="de-DE" sz="1600" dirty="0" smtClean="0">
              <a:solidFill>
                <a:srgbClr val="C00000"/>
              </a:solidFill>
              <a:latin typeface="Rotis Sans Serif Std" pitchFamily="34" charset="0"/>
            </a:endParaRPr>
          </a:p>
        </p:txBody>
      </p:sp>
      <p:sp>
        <p:nvSpPr>
          <p:cNvPr id="19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30221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785813"/>
            <a:ext cx="10140778" cy="912383"/>
          </a:xfrm>
        </p:spPr>
        <p:txBody>
          <a:bodyPr>
            <a:normAutofit/>
          </a:bodyPr>
          <a:lstStyle/>
          <a:p>
            <a:r>
              <a:rPr lang="de-DE" altLang="de-DE" sz="2900" dirty="0">
                <a:solidFill>
                  <a:srgbClr val="1C53A4"/>
                </a:solidFill>
              </a:rPr>
              <a:t>Was hilft vorbeugend gegen Sucht? </a:t>
            </a:r>
            <a:endParaRPr lang="de-DE" sz="2900" dirty="0">
              <a:solidFill>
                <a:srgbClr val="1C53A4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28750" y="207265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Alternativen 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entwickeln, Ersatz schaffen</a:t>
            </a: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Stressbewältigung</a:t>
            </a:r>
            <a:endParaRPr lang="de-DE" altLang="de-DE" dirty="0">
              <a:solidFill>
                <a:srgbClr val="B1C91F"/>
              </a:solidFill>
              <a:latin typeface="Rotis Sans Serif Std" pitchFamily="34" charset="0"/>
            </a:endParaRP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Problemlösung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, Konfliktklärung</a:t>
            </a: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Stärkung 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des Selbstbewusstseins</a:t>
            </a: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Anerkennung </a:t>
            </a:r>
            <a:endParaRPr lang="de-DE" altLang="de-DE" dirty="0">
              <a:solidFill>
                <a:srgbClr val="B1C91F"/>
              </a:solidFill>
              <a:latin typeface="Rotis Sans Serif Std" pitchFamily="34" charset="0"/>
            </a:endParaRP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Erhöhung 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der Frustrationstoleranz</a:t>
            </a: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Abbau 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von Belastungen</a:t>
            </a: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Unterstützung</a:t>
            </a:r>
            <a:endParaRPr lang="de-DE" altLang="de-DE" dirty="0">
              <a:solidFill>
                <a:srgbClr val="B1C91F"/>
              </a:solidFill>
              <a:latin typeface="Rotis Sans Serif Std" pitchFamily="34" charset="0"/>
            </a:endParaRP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Spiel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, Spaß, </a:t>
            </a: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Spannung</a:t>
            </a: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  </a:t>
            </a: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Bewegung</a:t>
            </a:r>
            <a:endParaRPr lang="de-DE" altLang="de-DE" dirty="0">
              <a:solidFill>
                <a:srgbClr val="B1C91F"/>
              </a:solidFill>
              <a:latin typeface="Rotis Sans Serif Std" pitchFamily="34" charset="0"/>
            </a:endParaRPr>
          </a:p>
          <a:p>
            <a:pPr>
              <a:buClr>
                <a:srgbClr val="B1C91F"/>
              </a:buClr>
              <a:buFont typeface=".AppleSystemUIFont" charset="-120"/>
              <a:buChar char=":"/>
            </a:pPr>
            <a:r>
              <a:rPr lang="de-DE" altLang="de-DE" dirty="0" smtClean="0">
                <a:solidFill>
                  <a:srgbClr val="B1C91F"/>
                </a:solidFill>
                <a:latin typeface="Rotis Sans Serif Std" pitchFamily="34" charset="0"/>
              </a:rPr>
              <a:t>   Programme </a:t>
            </a:r>
            <a:r>
              <a:rPr lang="de-DE" altLang="de-DE" dirty="0">
                <a:solidFill>
                  <a:srgbClr val="B1C91F"/>
                </a:solidFill>
                <a:latin typeface="Rotis Sans Serif Std" pitchFamily="34" charset="0"/>
              </a:rPr>
              <a:t>zur Früherkennung und Konsumreduktion</a:t>
            </a:r>
            <a:endParaRPr lang="de-DE" altLang="de-DE" b="1" dirty="0">
              <a:solidFill>
                <a:srgbClr val="B1C91F"/>
              </a:solidFill>
              <a:latin typeface="Rotis Sans Serif Std" pitchFamily="34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41412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2285" y="465657"/>
            <a:ext cx="10140778" cy="912383"/>
          </a:xfrm>
        </p:spPr>
        <p:txBody>
          <a:bodyPr>
            <a:normAutofit/>
          </a:bodyPr>
          <a:lstStyle/>
          <a:p>
            <a:r>
              <a:rPr lang="de-DE" altLang="de-DE" sz="2900" dirty="0">
                <a:solidFill>
                  <a:srgbClr val="1C53A4"/>
                </a:solidFill>
              </a:rPr>
              <a:t>Kriterien gesundheitsförderlicher </a:t>
            </a:r>
            <a:r>
              <a:rPr lang="de-DE" altLang="de-DE" sz="2900" dirty="0" smtClean="0">
                <a:solidFill>
                  <a:srgbClr val="1C53A4"/>
                </a:solidFill>
              </a:rPr>
              <a:t>Arbeit</a:t>
            </a:r>
            <a:endParaRPr lang="de-DE" sz="2900" dirty="0"/>
          </a:p>
        </p:txBody>
      </p:sp>
      <p:sp>
        <p:nvSpPr>
          <p:cNvPr id="3" name="Rechteck 2"/>
          <p:cNvSpPr/>
          <p:nvPr/>
        </p:nvSpPr>
        <p:spPr>
          <a:xfrm>
            <a:off x="612371" y="20334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b="1" dirty="0">
                <a:solidFill>
                  <a:srgbClr val="B1C91F"/>
                </a:solidFill>
                <a:latin typeface="Rotis Sans Serif Std" pitchFamily="34" charset="0"/>
              </a:rPr>
              <a:t>Arbeit, die gesund erhält</a:t>
            </a:r>
            <a:r>
              <a:rPr lang="de-DE" altLang="de-DE" b="1" dirty="0">
                <a:solidFill>
                  <a:srgbClr val="A2CD37"/>
                </a:solidFill>
                <a:latin typeface="Rotis Sans Serif Std" pitchFamily="34" charset="0"/>
              </a:rPr>
              <a:t/>
            </a:r>
            <a:br>
              <a:rPr lang="de-DE" altLang="de-DE" b="1" dirty="0">
                <a:solidFill>
                  <a:srgbClr val="A2CD37"/>
                </a:solidFill>
                <a:latin typeface="Rotis Sans Serif Std" pitchFamily="34" charset="0"/>
              </a:rPr>
            </a:b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172691" y="2033497"/>
            <a:ext cx="6096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>
                <a:latin typeface="Rotis Sans Serif Std" pitchFamily="34" charset="0"/>
              </a:rPr>
              <a:t>bietet mehr als Sicherheit und gerechte Entlohnung. Sie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sz="1400" dirty="0">
                <a:latin typeface="Rotis Sans Serif Std" pitchFamily="34" charset="0"/>
              </a:rPr>
              <a:t/>
            </a:r>
            <a:br>
              <a:rPr lang="de-DE" altLang="de-DE" sz="1400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ist sinnvoll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transparent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eröffnet Handlungsspielräume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ist im vorgegebenen Rahmen gut zu bewältigen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lässt Anforderungs- und Belastungswechsel zu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berücksichtigt Unterschiede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motiviert und bietet neue Herausforderungen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bietet Unterstützung von verschiedenen Seiten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ermöglicht Erfolg und Anerkennung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… wird wertgeschätzt.		</a:t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     			</a:t>
            </a:r>
            <a:r>
              <a:rPr lang="de-DE" altLang="de-DE" dirty="0" smtClean="0">
                <a:latin typeface="Rotis Sans Serif Std" pitchFamily="34" charset="0"/>
              </a:rPr>
              <a:t>	</a:t>
            </a:r>
            <a:r>
              <a:rPr lang="de-DE" altLang="de-DE" sz="1200" dirty="0" smtClean="0">
                <a:latin typeface="Rotis Sans Serif Std" pitchFamily="34" charset="0"/>
              </a:rPr>
              <a:t>A</a:t>
            </a:r>
            <a:r>
              <a:rPr lang="de-DE" altLang="de-DE" sz="1200" dirty="0">
                <a:latin typeface="Rotis Sans Serif Std" pitchFamily="34" charset="0"/>
              </a:rPr>
              <a:t>. Schubert / Dr. E. Wienemann 2012</a:t>
            </a:r>
            <a:endParaRPr lang="de-DE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34162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5142" y="656850"/>
            <a:ext cx="10140778" cy="91238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1C53A4"/>
                </a:solidFill>
              </a:rPr>
              <a:t>Kultur der Prävention </a:t>
            </a:r>
            <a:r>
              <a:rPr lang="mr-IN" dirty="0">
                <a:solidFill>
                  <a:srgbClr val="1C53A4"/>
                </a:solidFill>
              </a:rPr>
              <a:t>–</a:t>
            </a:r>
            <a:r>
              <a:rPr lang="de-DE" dirty="0">
                <a:solidFill>
                  <a:srgbClr val="1C53A4"/>
                </a:solidFill>
              </a:rPr>
              <a:t> </a:t>
            </a:r>
            <a:r>
              <a:rPr lang="de-DE" dirty="0" smtClean="0">
                <a:solidFill>
                  <a:srgbClr val="1C53A4"/>
                </a:solidFill>
              </a:rPr>
              <a:t>Der </a:t>
            </a:r>
            <a:r>
              <a:rPr lang="de-DE" dirty="0">
                <a:solidFill>
                  <a:srgbClr val="1C53A4"/>
                </a:solidFill>
              </a:rPr>
              <a:t>Mensch im Mittelpunkt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615142" y="1928553"/>
            <a:ext cx="109846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Rotis Sans Serif Std" pitchFamily="34" charset="0"/>
              </a:rPr>
              <a:t>Die </a:t>
            </a:r>
            <a:r>
              <a:rPr lang="de-DE" dirty="0">
                <a:latin typeface="Rotis Sans Serif Std" pitchFamily="34" charset="0"/>
              </a:rPr>
              <a:t>Deutsche gesetzliche Unfallversicherung (DGUV) verfolgt das Ziel, </a:t>
            </a:r>
            <a:br>
              <a:rPr lang="de-DE" dirty="0">
                <a:latin typeface="Rotis Sans Serif Std" pitchFamily="34" charset="0"/>
              </a:rPr>
            </a:br>
            <a:r>
              <a:rPr lang="de-DE" dirty="0">
                <a:latin typeface="Rotis Sans Serif Std" pitchFamily="34" charset="0"/>
              </a:rPr>
              <a:t>dass Sicherheit und Gesundheit bei allen Entscheidungen und Abläufen als wichtiger Maßstab berücksichtigt werden – von allen Menschen und in allen Unternehmen und Einrichtungen.</a:t>
            </a:r>
            <a:br>
              <a:rPr lang="de-DE" dirty="0">
                <a:latin typeface="Rotis Sans Serif Std" pitchFamily="34" charset="0"/>
              </a:rPr>
            </a:br>
            <a:r>
              <a:rPr lang="de-DE" dirty="0">
                <a:latin typeface="Rotis Sans Serif Std" pitchFamily="34" charset="0"/>
              </a:rPr>
              <a:t>Dafür ist es notwendig sich sechs Handlungsfeldern zuzuwenden, die sich gegenseitig verstärken:</a:t>
            </a:r>
            <a:br>
              <a:rPr lang="de-DE" dirty="0">
                <a:latin typeface="Rotis Sans Serif Std" pitchFamily="34" charset="0"/>
              </a:rPr>
            </a:br>
            <a:r>
              <a:rPr lang="de-DE" sz="2800" dirty="0">
                <a:latin typeface="Rotis Sans Serif Std" pitchFamily="34" charset="0"/>
              </a:rPr>
              <a:t/>
            </a:r>
            <a:br>
              <a:rPr lang="de-DE" sz="2800" dirty="0">
                <a:latin typeface="Rotis Sans Serif Std" pitchFamily="34" charset="0"/>
              </a:rPr>
            </a:br>
            <a:r>
              <a:rPr lang="de-DE" altLang="de-DE" sz="2400" b="1" dirty="0">
                <a:latin typeface="Rotis Sans Serif Std" pitchFamily="34" charset="0"/>
              </a:rPr>
              <a:t>::</a:t>
            </a:r>
            <a:r>
              <a:rPr lang="de-DE" sz="2000" dirty="0">
                <a:latin typeface="Rotis Sans Serif Std" pitchFamily="34" charset="0"/>
              </a:rPr>
              <a:t>  </a:t>
            </a:r>
            <a: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  <a:t>Führung</a:t>
            </a:r>
            <a:b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altLang="de-DE" sz="2400" b="1" dirty="0">
                <a:latin typeface="Rotis Sans Serif Std" pitchFamily="34" charset="0"/>
              </a:rPr>
              <a:t>::</a:t>
            </a:r>
            <a:r>
              <a:rPr lang="de-DE" sz="2400" dirty="0">
                <a:latin typeface="Rotis Sans Serif Std" pitchFamily="34" charset="0"/>
              </a:rPr>
              <a:t>  </a:t>
            </a:r>
            <a: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  <a:t>Kommunikation</a:t>
            </a:r>
            <a:b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altLang="de-DE" sz="2400" b="1" dirty="0">
                <a:latin typeface="Rotis Sans Serif Std" pitchFamily="34" charset="0"/>
              </a:rPr>
              <a:t>::</a:t>
            </a:r>
            <a:r>
              <a:rPr lang="de-DE" sz="2400" dirty="0">
                <a:latin typeface="Rotis Sans Serif Std" pitchFamily="34" charset="0"/>
              </a:rPr>
              <a:t>  </a:t>
            </a:r>
            <a: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  <a:t>Beteiligung</a:t>
            </a:r>
            <a:b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altLang="de-DE" sz="2400" b="1" dirty="0">
                <a:latin typeface="Rotis Sans Serif Std" pitchFamily="34" charset="0"/>
              </a:rPr>
              <a:t>::</a:t>
            </a:r>
            <a:r>
              <a:rPr lang="de-DE" sz="2400" dirty="0">
                <a:latin typeface="Rotis Sans Serif Std" pitchFamily="34" charset="0"/>
              </a:rPr>
              <a:t>  </a:t>
            </a:r>
            <a: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  <a:t>Fehlerkultur</a:t>
            </a:r>
            <a:b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altLang="de-DE" sz="2400" b="1" dirty="0">
                <a:latin typeface="Rotis Sans Serif Std" pitchFamily="34" charset="0"/>
              </a:rPr>
              <a:t>::</a:t>
            </a:r>
            <a:r>
              <a:rPr lang="de-DE" sz="2400" dirty="0">
                <a:latin typeface="Rotis Sans Serif Std" pitchFamily="34" charset="0"/>
              </a:rPr>
              <a:t>  </a:t>
            </a:r>
            <a: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  <a:t>Betriebsklima</a:t>
            </a:r>
            <a:b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altLang="de-DE" sz="2400" b="1" dirty="0">
                <a:latin typeface="Rotis Sans Serif Std" pitchFamily="34" charset="0"/>
              </a:rPr>
              <a:t>::</a:t>
            </a:r>
            <a:r>
              <a:rPr lang="de-DE" sz="2400" dirty="0">
                <a:latin typeface="Rotis Sans Serif Std" pitchFamily="34" charset="0"/>
              </a:rPr>
              <a:t>  </a:t>
            </a:r>
            <a: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  <a:t>Sicherheit und Gesundheit</a:t>
            </a:r>
            <a:br>
              <a:rPr lang="de-DE" sz="24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sz="2000" b="1" dirty="0">
                <a:solidFill>
                  <a:srgbClr val="2060BE"/>
                </a:solidFill>
                <a:latin typeface="Rotis Sans Serif Std" pitchFamily="34" charset="0"/>
              </a:rPr>
              <a:t/>
            </a:r>
            <a:br>
              <a:rPr lang="de-DE" sz="2000" b="1" dirty="0">
                <a:solidFill>
                  <a:srgbClr val="2060BE"/>
                </a:solidFill>
                <a:latin typeface="Rotis Sans Serif Std" pitchFamily="34" charset="0"/>
              </a:rPr>
            </a:br>
            <a:r>
              <a:rPr lang="de-DE" sz="2000" dirty="0">
                <a:latin typeface="Rotis Sans Serif Std" pitchFamily="34" charset="0"/>
              </a:rPr>
              <a:t>In ihrer Gesamtheit repräsentieren diese sechs Handlungsfelder die Kultur der Prävention am Arbeitsplatz. </a:t>
            </a:r>
            <a:r>
              <a:rPr lang="de-DE" altLang="de-DE" sz="2400" dirty="0">
                <a:latin typeface="Rotis Sans Serif Std" pitchFamily="34" charset="0"/>
              </a:rPr>
              <a:t>	</a:t>
            </a:r>
            <a:endParaRPr lang="de-DE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8490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dirty="0"/>
              <a:t>Kultur der Prävention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smtClean="0"/>
              <a:t>Der </a:t>
            </a:r>
            <a:r>
              <a:rPr lang="de-DE" dirty="0"/>
              <a:t>Mensch im Mittelpunkt </a:t>
            </a:r>
          </a:p>
        </p:txBody>
      </p:sp>
      <p:pic>
        <p:nvPicPr>
          <p:cNvPr id="3" name="6GmdEd_2HqcdPg8HGqJv7M.xmv1656-Segment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566" y="2589196"/>
            <a:ext cx="7264554" cy="3077232"/>
          </a:xfrm>
          <a:prstGeom prst="rect">
            <a:avLst/>
          </a:prstGeom>
        </p:spPr>
      </p:pic>
      <p:sp>
        <p:nvSpPr>
          <p:cNvPr id="4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16208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8787" y="640225"/>
            <a:ext cx="9752372" cy="912383"/>
          </a:xfrm>
        </p:spPr>
        <p:txBody>
          <a:bodyPr>
            <a:normAutofit fontScale="90000"/>
          </a:bodyPr>
          <a:lstStyle/>
          <a:p>
            <a:r>
              <a:rPr lang="de-DE" altLang="de-DE" dirty="0" smtClean="0">
                <a:solidFill>
                  <a:srgbClr val="1C53A4"/>
                </a:solidFill>
              </a:rPr>
              <a:t>Unterweisungen </a:t>
            </a:r>
            <a:r>
              <a:rPr lang="de-DE" altLang="de-DE" dirty="0">
                <a:solidFill>
                  <a:srgbClr val="1C53A4"/>
                </a:solidFill>
              </a:rPr>
              <a:t>in die Arbeitssicherheit </a:t>
            </a:r>
            <a:r>
              <a:rPr lang="de-DE" altLang="de-DE" dirty="0" smtClean="0">
                <a:solidFill>
                  <a:srgbClr val="1C53A4"/>
                </a:solidFill>
              </a:rPr>
              <a:t>- </a:t>
            </a:r>
            <a:r>
              <a:rPr lang="de-DE" altLang="de-DE" dirty="0">
                <a:solidFill>
                  <a:srgbClr val="1C53A4"/>
                </a:solidFill>
              </a:rPr>
              <a:t>Modulsystem zur Suchtprävention </a:t>
            </a:r>
            <a:r>
              <a:rPr lang="de-DE" altLang="de-DE" sz="2800" dirty="0" smtClean="0">
                <a:solidFill>
                  <a:srgbClr val="1C53A4"/>
                </a:solidFill>
              </a:rPr>
              <a:t>an </a:t>
            </a:r>
            <a:r>
              <a:rPr lang="de-DE" altLang="de-DE" sz="2800" dirty="0">
                <a:solidFill>
                  <a:srgbClr val="1C53A4"/>
                </a:solidFill>
              </a:rPr>
              <a:t>der Leibniz Universität Hannover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565483" y="2964697"/>
            <a:ext cx="3687033" cy="967157"/>
            <a:chOff x="129481" y="159083"/>
            <a:chExt cx="4423235" cy="1026401"/>
          </a:xfrm>
          <a:solidFill>
            <a:srgbClr val="1C53A4"/>
          </a:solidFill>
        </p:grpSpPr>
        <p:sp>
          <p:nvSpPr>
            <p:cNvPr id="4" name="Abgerundetes Rechteck 3"/>
            <p:cNvSpPr/>
            <p:nvPr/>
          </p:nvSpPr>
          <p:spPr>
            <a:xfrm>
              <a:off x="129481" y="159083"/>
              <a:ext cx="4405691" cy="10264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bgerundetes Rechteck 4"/>
            <p:cNvSpPr/>
            <p:nvPr/>
          </p:nvSpPr>
          <p:spPr>
            <a:xfrm>
              <a:off x="207149" y="159083"/>
              <a:ext cx="4345567" cy="9662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600" dirty="0">
                  <a:latin typeface="Rotis Sans Serif Std" pitchFamily="34" charset="0"/>
                </a:rPr>
                <a:t>Suchtprävention für Führungskräfte </a:t>
              </a:r>
            </a:p>
            <a:p>
              <a:pPr lvl="0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600" dirty="0" smtClean="0">
                  <a:latin typeface="Rotis Sans Serif Std" pitchFamily="34" charset="0"/>
                </a:rPr>
                <a:t>		</a:t>
              </a:r>
              <a:r>
                <a:rPr lang="de-DE" sz="1600" dirty="0">
                  <a:latin typeface="Rotis Sans Serif Std" pitchFamily="34" charset="0"/>
                </a:rPr>
                <a:t>–</a:t>
              </a:r>
              <a:r>
                <a:rPr lang="de-DE" sz="1600" dirty="0" smtClean="0">
                  <a:latin typeface="Rotis Sans Serif Std" pitchFamily="34" charset="0"/>
                </a:rPr>
                <a:t> Modul 2</a:t>
              </a:r>
              <a:endParaRPr lang="de-DE" sz="1400" kern="1200" dirty="0">
                <a:latin typeface="Rotis Sans Serif Std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05167" y="5216226"/>
            <a:ext cx="3672409" cy="967157"/>
            <a:chOff x="177088" y="159083"/>
            <a:chExt cx="4405691" cy="1026401"/>
          </a:xfrm>
          <a:solidFill>
            <a:srgbClr val="1C53A4"/>
          </a:solidFill>
        </p:grpSpPr>
        <p:sp>
          <p:nvSpPr>
            <p:cNvPr id="7" name="Abgerundetes Rechteck 6"/>
            <p:cNvSpPr/>
            <p:nvPr/>
          </p:nvSpPr>
          <p:spPr>
            <a:xfrm>
              <a:off x="177088" y="159083"/>
              <a:ext cx="4405691" cy="10264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Abgerundetes Rechteck 4"/>
            <p:cNvSpPr/>
            <p:nvPr/>
          </p:nvSpPr>
          <p:spPr>
            <a:xfrm>
              <a:off x="207149" y="159083"/>
              <a:ext cx="4345567" cy="9662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600" i="0" kern="1200" dirty="0" smtClean="0">
                  <a:latin typeface="Rotis Sans Serif Std" pitchFamily="34" charset="0"/>
                </a:rPr>
                <a:t>Suchtprävention zu speziellen Themen</a:t>
              </a:r>
            </a:p>
            <a:p>
              <a:pPr marL="0" lvl="3" defTabSz="622300">
                <a:lnSpc>
                  <a:spcPct val="90000"/>
                </a:lnSpc>
                <a:spcAft>
                  <a:spcPct val="35000"/>
                </a:spcAft>
                <a:tabLst>
                  <a:tab pos="1258888" algn="l"/>
                </a:tabLst>
              </a:pPr>
              <a:r>
                <a:rPr lang="de-DE" sz="1600" dirty="0" smtClean="0">
                  <a:latin typeface="Rotis Sans Serif Std" pitchFamily="34" charset="0"/>
                </a:rPr>
                <a:t>	- </a:t>
              </a:r>
              <a:r>
                <a:rPr lang="de-DE" sz="1600" dirty="0">
                  <a:latin typeface="Rotis Sans Serif Std" pitchFamily="34" charset="0"/>
                </a:rPr>
                <a:t>Modul </a:t>
              </a:r>
              <a:r>
                <a:rPr lang="de-DE" sz="1600" dirty="0" smtClean="0">
                  <a:latin typeface="Rotis Sans Serif Std" pitchFamily="34" charset="0"/>
                </a:rPr>
                <a:t>4</a:t>
              </a:r>
              <a:r>
                <a:rPr lang="de-DE" sz="1600" i="0" kern="1200" dirty="0" smtClean="0">
                  <a:latin typeface="Rotis Sans Serif Std" pitchFamily="34" charset="0"/>
                </a:rPr>
                <a:t>  </a:t>
              </a:r>
              <a:endParaRPr lang="de-DE" sz="1400" kern="1200" dirty="0">
                <a:latin typeface="Rotis Sans Serif Std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565484" y="4085924"/>
            <a:ext cx="3712092" cy="973660"/>
            <a:chOff x="99418" y="92058"/>
            <a:chExt cx="4453298" cy="1033302"/>
          </a:xfrm>
          <a:solidFill>
            <a:srgbClr val="1C53A4"/>
          </a:solidFill>
        </p:grpSpPr>
        <p:sp>
          <p:nvSpPr>
            <p:cNvPr id="10" name="Abgerundetes Rechteck 9"/>
            <p:cNvSpPr/>
            <p:nvPr/>
          </p:nvSpPr>
          <p:spPr>
            <a:xfrm>
              <a:off x="99418" y="92058"/>
              <a:ext cx="4405691" cy="10264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bgerundetes Rechteck 4"/>
            <p:cNvSpPr/>
            <p:nvPr/>
          </p:nvSpPr>
          <p:spPr>
            <a:xfrm>
              <a:off x="207149" y="159083"/>
              <a:ext cx="4345567" cy="9662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600" dirty="0" smtClean="0">
                  <a:latin typeface="Rotis Sans Serif Std" pitchFamily="34" charset="0"/>
                </a:rPr>
                <a:t>Kollegiale </a:t>
              </a:r>
              <a:r>
                <a:rPr lang="de-DE" sz="1600" dirty="0">
                  <a:latin typeface="Rotis Sans Serif Std" pitchFamily="34" charset="0"/>
                </a:rPr>
                <a:t>Gespräche und </a:t>
              </a:r>
              <a:r>
                <a:rPr lang="de-DE" sz="1600" dirty="0" smtClean="0">
                  <a:latin typeface="Rotis Sans Serif Std" pitchFamily="34" charset="0"/>
                </a:rPr>
                <a:t>Fürsorgegespräche</a:t>
              </a:r>
            </a:p>
            <a:p>
              <a:pPr lvl="0" defTabSz="622300">
                <a:lnSpc>
                  <a:spcPct val="90000"/>
                </a:lnSpc>
                <a:spcAft>
                  <a:spcPct val="35000"/>
                </a:spcAft>
                <a:tabLst>
                  <a:tab pos="1258888" algn="l"/>
                </a:tabLst>
              </a:pPr>
              <a:r>
                <a:rPr lang="de-DE" sz="1600" dirty="0" smtClean="0">
                  <a:latin typeface="Rotis Sans Serif Std" pitchFamily="34" charset="0"/>
                </a:rPr>
                <a:t> 	- Modul </a:t>
              </a:r>
              <a:r>
                <a:rPr lang="de-DE" sz="1600" dirty="0">
                  <a:latin typeface="Rotis Sans Serif Std" pitchFamily="34" charset="0"/>
                </a:rPr>
                <a:t>3</a:t>
              </a:r>
              <a:endParaRPr lang="de-DE" sz="1400" kern="1200" dirty="0">
                <a:latin typeface="Rotis Sans Serif Std" pitchFamily="34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440285" y="1848504"/>
            <a:ext cx="3780747" cy="967157"/>
            <a:chOff x="-92794" y="-26949"/>
            <a:chExt cx="4535661" cy="1026401"/>
          </a:xfrm>
          <a:solidFill>
            <a:srgbClr val="1C53A4"/>
          </a:solidFill>
        </p:grpSpPr>
        <p:sp>
          <p:nvSpPr>
            <p:cNvPr id="13" name="Abgerundetes Rechteck 12"/>
            <p:cNvSpPr/>
            <p:nvPr/>
          </p:nvSpPr>
          <p:spPr>
            <a:xfrm>
              <a:off x="37176" y="-26949"/>
              <a:ext cx="4405691" cy="1026401"/>
            </a:xfrm>
            <a:prstGeom prst="roundRect">
              <a:avLst>
                <a:gd name="adj" fmla="val 162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bgerundetes Rechteck 4"/>
            <p:cNvSpPr/>
            <p:nvPr/>
          </p:nvSpPr>
          <p:spPr>
            <a:xfrm>
              <a:off x="-92794" y="3114"/>
              <a:ext cx="4345567" cy="9662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600" i="0" kern="1200" dirty="0" smtClean="0">
                <a:latin typeface="Rotis Sans Serif Std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600" dirty="0">
                  <a:latin typeface="Rotis Sans Serif Std" pitchFamily="34" charset="0"/>
                </a:rPr>
                <a:t> </a:t>
              </a:r>
              <a:r>
                <a:rPr lang="de-DE" sz="1600" dirty="0" smtClean="0">
                  <a:latin typeface="Rotis Sans Serif Std" pitchFamily="34" charset="0"/>
                </a:rPr>
                <a:t>    </a:t>
              </a:r>
              <a:r>
                <a:rPr lang="de-DE" sz="1600" i="0" kern="1200" dirty="0" smtClean="0">
                  <a:latin typeface="Rotis Sans Serif Std" pitchFamily="34" charset="0"/>
                </a:rPr>
                <a:t>Basics</a:t>
              </a:r>
              <a:r>
                <a:rPr lang="de-DE" sz="1600" kern="1200" dirty="0" smtClean="0">
                  <a:latin typeface="Rotis Sans Serif Std" pitchFamily="34" charset="0"/>
                </a:rPr>
                <a:t> </a:t>
              </a:r>
              <a:r>
                <a:rPr lang="de-DE" sz="1600" kern="1200" dirty="0">
                  <a:latin typeface="Rotis Sans Serif Std" pitchFamily="34" charset="0"/>
                </a:rPr>
                <a:t>zur betrieblichen </a:t>
              </a:r>
              <a:r>
                <a:rPr lang="de-DE" sz="1600" kern="1200" dirty="0" smtClean="0">
                  <a:latin typeface="Rotis Sans Serif Std" pitchFamily="34" charset="0"/>
                </a:rPr>
                <a:t>Suchtprävention</a:t>
              </a:r>
            </a:p>
            <a:p>
              <a:pPr defTabSz="622300">
                <a:lnSpc>
                  <a:spcPct val="90000"/>
                </a:lnSpc>
                <a:spcAft>
                  <a:spcPct val="35000"/>
                </a:spcAft>
                <a:tabLst>
                  <a:tab pos="1436688" algn="l"/>
                </a:tabLst>
              </a:pPr>
              <a:r>
                <a:rPr lang="de-DE" sz="1600" dirty="0">
                  <a:latin typeface="Rotis Sans Serif Std" pitchFamily="34" charset="0"/>
                </a:rPr>
                <a:t>	</a:t>
              </a:r>
              <a:r>
                <a:rPr lang="de-DE" sz="1600" dirty="0" smtClean="0">
                  <a:latin typeface="Rotis Sans Serif Std" pitchFamily="34" charset="0"/>
                </a:rPr>
                <a:t>- </a:t>
              </a:r>
              <a:r>
                <a:rPr lang="de-DE" sz="1600" dirty="0">
                  <a:latin typeface="Rotis Sans Serif Std" pitchFamily="34" charset="0"/>
                </a:rPr>
                <a:t>Modul </a:t>
              </a:r>
              <a:r>
                <a:rPr lang="de-DE" sz="1600" dirty="0" smtClean="0">
                  <a:latin typeface="Rotis Sans Serif Std" pitchFamily="34" charset="0"/>
                </a:rPr>
                <a:t>1</a:t>
              </a:r>
              <a:endParaRPr lang="de-DE" sz="1400" dirty="0">
                <a:latin typeface="Rotis Sans Serif Std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600" kern="1200" dirty="0">
                <a:latin typeface="Rotis Sans Serif Std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405961" y="1997945"/>
            <a:ext cx="1079818" cy="782640"/>
            <a:chOff x="1087573" y="1260179"/>
            <a:chExt cx="1079818" cy="782640"/>
          </a:xfrm>
          <a:solidFill>
            <a:schemeClr val="tx2">
              <a:lumMod val="75000"/>
            </a:schemeClr>
          </a:solidFill>
        </p:grpSpPr>
        <p:sp>
          <p:nvSpPr>
            <p:cNvPr id="16" name="Abgerundetes Rechteck 15"/>
            <p:cNvSpPr/>
            <p:nvPr/>
          </p:nvSpPr>
          <p:spPr>
            <a:xfrm>
              <a:off x="1087573" y="1260179"/>
              <a:ext cx="1079818" cy="78264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bgerundetes Rechteck 4"/>
            <p:cNvSpPr/>
            <p:nvPr/>
          </p:nvSpPr>
          <p:spPr>
            <a:xfrm>
              <a:off x="1110496" y="1283102"/>
              <a:ext cx="1033972" cy="7367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latin typeface="Rotis Sans Serif Std" pitchFamily="34" charset="0"/>
                </a:rPr>
                <a:t>Alkohol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660738" y="1998223"/>
            <a:ext cx="1135154" cy="782640"/>
            <a:chOff x="2358651" y="1263283"/>
            <a:chExt cx="1135154" cy="782640"/>
          </a:xfrm>
          <a:solidFill>
            <a:schemeClr val="tx2">
              <a:lumMod val="75000"/>
            </a:schemeClr>
          </a:solidFill>
        </p:grpSpPr>
        <p:sp>
          <p:nvSpPr>
            <p:cNvPr id="19" name="Abgerundetes Rechteck 18"/>
            <p:cNvSpPr/>
            <p:nvPr/>
          </p:nvSpPr>
          <p:spPr>
            <a:xfrm>
              <a:off x="2358651" y="1263283"/>
              <a:ext cx="1135154" cy="78264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bgerundetes Rechteck 4"/>
            <p:cNvSpPr/>
            <p:nvPr/>
          </p:nvSpPr>
          <p:spPr>
            <a:xfrm>
              <a:off x="2408095" y="1285928"/>
              <a:ext cx="1060254" cy="71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dirty="0" smtClean="0">
                  <a:latin typeface="Rotis Sans Serif Std" pitchFamily="34" charset="0"/>
                </a:rPr>
                <a:t>Medikamente</a:t>
              </a:r>
              <a:endParaRPr lang="de-DE" sz="1200" kern="1200" dirty="0">
                <a:latin typeface="Rotis Sans Serif Std" pitchFamily="34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935707" y="1997946"/>
            <a:ext cx="1202065" cy="774550"/>
            <a:chOff x="3659058" y="1219839"/>
            <a:chExt cx="1047259" cy="751201"/>
          </a:xfrm>
          <a:solidFill>
            <a:schemeClr val="tx2">
              <a:lumMod val="75000"/>
            </a:schemeClr>
          </a:solidFill>
        </p:grpSpPr>
        <p:sp>
          <p:nvSpPr>
            <p:cNvPr id="22" name="Abgerundetes Rechteck 21"/>
            <p:cNvSpPr/>
            <p:nvPr/>
          </p:nvSpPr>
          <p:spPr>
            <a:xfrm>
              <a:off x="3659058" y="1219839"/>
              <a:ext cx="1047259" cy="7512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Abgerundetes Rechteck 4"/>
            <p:cNvSpPr/>
            <p:nvPr/>
          </p:nvSpPr>
          <p:spPr>
            <a:xfrm>
              <a:off x="3696794" y="1246715"/>
              <a:ext cx="1003255" cy="7071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latin typeface="Rotis Sans Serif Std" pitchFamily="34" charset="0"/>
                </a:rPr>
                <a:t>Illegale</a:t>
              </a:r>
              <a:r>
                <a:rPr lang="de-DE" sz="1000" kern="1200" dirty="0">
                  <a:latin typeface="Rotis Sans Serif Std" pitchFamily="34" charset="0"/>
                </a:rPr>
                <a:t> Drogen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456203" y="5344108"/>
            <a:ext cx="1056895" cy="736799"/>
            <a:chOff x="1584524" y="2070070"/>
            <a:chExt cx="1006910" cy="751188"/>
          </a:xfrm>
          <a:solidFill>
            <a:schemeClr val="tx2">
              <a:lumMod val="75000"/>
            </a:schemeClr>
          </a:solidFill>
        </p:grpSpPr>
        <p:sp>
          <p:nvSpPr>
            <p:cNvPr id="25" name="Abgerundetes Rechteck 24"/>
            <p:cNvSpPr/>
            <p:nvPr/>
          </p:nvSpPr>
          <p:spPr>
            <a:xfrm>
              <a:off x="1584524" y="2070070"/>
              <a:ext cx="1006910" cy="75118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bgerundetes Rechteck 4"/>
            <p:cNvSpPr/>
            <p:nvPr/>
          </p:nvSpPr>
          <p:spPr>
            <a:xfrm>
              <a:off x="1606526" y="2092072"/>
              <a:ext cx="962906" cy="7071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latin typeface="Rotis Sans Serif Std" pitchFamily="34" charset="0"/>
                </a:rPr>
                <a:t>Nikotin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675905" y="5334329"/>
            <a:ext cx="1111992" cy="731543"/>
            <a:chOff x="2774137" y="2211366"/>
            <a:chExt cx="949453" cy="713322"/>
          </a:xfrm>
          <a:solidFill>
            <a:schemeClr val="tx2">
              <a:lumMod val="75000"/>
            </a:schemeClr>
          </a:solidFill>
        </p:grpSpPr>
        <p:sp>
          <p:nvSpPr>
            <p:cNvPr id="28" name="Abgerundetes Rechteck 27"/>
            <p:cNvSpPr/>
            <p:nvPr/>
          </p:nvSpPr>
          <p:spPr>
            <a:xfrm>
              <a:off x="2774137" y="2211366"/>
              <a:ext cx="949453" cy="713322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Abgerundetes Rechteck 4"/>
            <p:cNvSpPr/>
            <p:nvPr/>
          </p:nvSpPr>
          <p:spPr>
            <a:xfrm>
              <a:off x="2801012" y="2272270"/>
              <a:ext cx="907669" cy="61542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latin typeface="Rotis Sans Serif Std" pitchFamily="34" charset="0"/>
                </a:rPr>
                <a:t>Essstörungen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6942903" y="5344108"/>
            <a:ext cx="1187675" cy="736503"/>
            <a:chOff x="3904159" y="2180964"/>
            <a:chExt cx="970485" cy="689137"/>
          </a:xfrm>
          <a:solidFill>
            <a:schemeClr val="tx2">
              <a:lumMod val="75000"/>
            </a:schemeClr>
          </a:solidFill>
        </p:grpSpPr>
        <p:sp>
          <p:nvSpPr>
            <p:cNvPr id="31" name="Abgerundetes Rechteck 30"/>
            <p:cNvSpPr/>
            <p:nvPr/>
          </p:nvSpPr>
          <p:spPr>
            <a:xfrm>
              <a:off x="3904159" y="2180964"/>
              <a:ext cx="970484" cy="68913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Abgerundetes Rechteck 4"/>
            <p:cNvSpPr/>
            <p:nvPr/>
          </p:nvSpPr>
          <p:spPr>
            <a:xfrm>
              <a:off x="3943006" y="2255008"/>
              <a:ext cx="931638" cy="6013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 smtClean="0">
                  <a:latin typeface="Rotis Sans Serif Std" pitchFamily="34" charset="0"/>
                </a:rPr>
                <a:t>Verhaltens-süchte</a:t>
              </a:r>
              <a:endParaRPr lang="de-DE" sz="1200" kern="1200" dirty="0">
                <a:latin typeface="Rotis Sans Serif Std" pitchFamily="34" charset="0"/>
              </a:endParaRPr>
            </a:p>
          </p:txBody>
        </p:sp>
      </p:grpSp>
      <p:sp>
        <p:nvSpPr>
          <p:cNvPr id="33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184036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5536" y="783186"/>
            <a:ext cx="10140778" cy="912383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1C53A4"/>
                </a:solidFill>
              </a:rPr>
              <a:t>Wer unterstützt Sie </a:t>
            </a:r>
            <a:r>
              <a:rPr lang="de-DE" altLang="de-DE" dirty="0" smtClean="0">
                <a:solidFill>
                  <a:srgbClr val="1C53A4"/>
                </a:solidFill>
              </a:rPr>
              <a:t>dabei, </a:t>
            </a:r>
            <a:r>
              <a:rPr lang="de-DE" altLang="de-DE" dirty="0">
                <a:solidFill>
                  <a:srgbClr val="1C53A4"/>
                </a:solidFill>
              </a:rPr>
              <a:t>gesund </a:t>
            </a:r>
            <a:r>
              <a:rPr lang="de-DE" altLang="de-DE" dirty="0" smtClean="0">
                <a:solidFill>
                  <a:srgbClr val="1C53A4"/>
                </a:solidFill>
              </a:rPr>
              <a:t>zu bleiben</a:t>
            </a:r>
            <a:r>
              <a:rPr lang="de-DE" altLang="de-DE" dirty="0">
                <a:solidFill>
                  <a:srgbClr val="1C53A4"/>
                </a:solidFill>
              </a:rPr>
              <a:t>?</a:t>
            </a:r>
            <a:r>
              <a:rPr lang="de-DE" altLang="de-DE" dirty="0">
                <a:solidFill>
                  <a:srgbClr val="2060BE"/>
                </a:solidFill>
              </a:rPr>
              <a:t/>
            </a:r>
            <a:br>
              <a:rPr lang="de-DE" altLang="de-DE" dirty="0">
                <a:solidFill>
                  <a:srgbClr val="2060BE"/>
                </a:solidFill>
              </a:rPr>
            </a:br>
            <a:endParaRPr lang="de-DE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88118" y="1595816"/>
            <a:ext cx="7956376" cy="4824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b="1" dirty="0" smtClean="0">
                <a:solidFill>
                  <a:srgbClr val="B1C91F"/>
                </a:solidFill>
              </a:rPr>
              <a:t> Arbeitsschutz</a:t>
            </a:r>
            <a:endParaRPr lang="de-DE" altLang="de-DE" sz="1400" b="1" dirty="0" smtClean="0">
              <a:solidFill>
                <a:srgbClr val="B1C91F"/>
              </a:solidFill>
            </a:endParaRPr>
          </a:p>
          <a:p>
            <a:pPr marL="266700" lvl="1" indent="-266700">
              <a:lnSpc>
                <a:spcPct val="80000"/>
              </a:lnSpc>
              <a:buClr>
                <a:srgbClr val="B1C91F"/>
              </a:buClr>
              <a:buFont typeface="Wingdings" panose="05000000000000000000" pitchFamily="2" charset="2"/>
              <a:buNone/>
              <a:defRPr/>
            </a:pPr>
            <a:r>
              <a:rPr lang="de-DE" altLang="de-DE" sz="1600" dirty="0" smtClean="0"/>
              <a:t>	  - Arbeitsmedizin</a:t>
            </a:r>
            <a:endParaRPr lang="de-DE" altLang="de-DE" sz="1400" dirty="0" smtClean="0"/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Wingdings" panose="05000000000000000000" pitchFamily="2" charset="2"/>
              <a:buNone/>
              <a:defRPr/>
            </a:pPr>
            <a:r>
              <a:rPr lang="de-DE" altLang="de-DE" sz="1600" dirty="0" smtClean="0"/>
              <a:t>	  - Fachkräfte für Arbeitssicherheit</a:t>
            </a:r>
            <a:endParaRPr lang="de-DE" altLang="de-DE" sz="1400" dirty="0" smtClean="0"/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b="1" dirty="0" smtClean="0">
                <a:solidFill>
                  <a:srgbClr val="B1C91F"/>
                </a:solidFill>
              </a:rPr>
              <a:t> Betriebliches </a:t>
            </a:r>
            <a:r>
              <a:rPr lang="de-DE" altLang="de-DE" sz="2000" b="1" dirty="0">
                <a:solidFill>
                  <a:srgbClr val="B1C91F"/>
                </a:solidFill>
              </a:rPr>
              <a:t>Eingliederungsmanagement - BEM</a:t>
            </a: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b="1" dirty="0">
                <a:solidFill>
                  <a:srgbClr val="B1C91F"/>
                </a:solidFill>
              </a:rPr>
              <a:t> Führungskräfte</a:t>
            </a: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b="1" dirty="0">
                <a:solidFill>
                  <a:srgbClr val="B1C91F"/>
                </a:solidFill>
              </a:rPr>
              <a:t> Hochschulbüro für </a:t>
            </a:r>
            <a:r>
              <a:rPr lang="de-DE" altLang="de-DE" sz="2000" b="1" dirty="0" err="1" smtClean="0">
                <a:solidFill>
                  <a:srgbClr val="B1C91F"/>
                </a:solidFill>
              </a:rPr>
              <a:t>ChancenVielfalt</a:t>
            </a:r>
            <a:endParaRPr lang="de-DE" altLang="de-DE" sz="2000" b="1" dirty="0" smtClean="0">
              <a:solidFill>
                <a:srgbClr val="B1C91F"/>
              </a:solidFill>
            </a:endParaRPr>
          </a:p>
          <a:p>
            <a:pPr marL="357188" lvl="2" indent="0">
              <a:lnSpc>
                <a:spcPct val="80000"/>
              </a:lnSpc>
              <a:buClr>
                <a:srgbClr val="B1C91F"/>
              </a:buClr>
              <a:buNone/>
              <a:defRPr/>
            </a:pPr>
            <a:r>
              <a:rPr lang="de-DE" altLang="de-DE" sz="1600" dirty="0" smtClean="0"/>
              <a:t>  - </a:t>
            </a:r>
            <a:r>
              <a:rPr lang="de-DE" altLang="de-DE" sz="1600" dirty="0" err="1" smtClean="0"/>
              <a:t>Diversity</a:t>
            </a:r>
            <a:r>
              <a:rPr lang="de-DE" altLang="de-DE" sz="1600" dirty="0" smtClean="0"/>
              <a:t> </a:t>
            </a:r>
          </a:p>
          <a:p>
            <a:pPr marL="357188" indent="0">
              <a:lnSpc>
                <a:spcPct val="80000"/>
              </a:lnSpc>
              <a:buClr>
                <a:srgbClr val="B1C91F"/>
              </a:buClr>
              <a:buNone/>
              <a:defRPr/>
            </a:pPr>
            <a:r>
              <a:rPr lang="de-DE" altLang="de-DE" sz="1600" dirty="0" smtClean="0"/>
              <a:t>  - Gleichstellung  </a:t>
            </a:r>
            <a:endParaRPr lang="de-DE" altLang="de-DE" sz="1400" dirty="0" smtClean="0"/>
          </a:p>
          <a:p>
            <a:pPr marL="357188" indent="0">
              <a:lnSpc>
                <a:spcPct val="80000"/>
              </a:lnSpc>
              <a:buClr>
                <a:srgbClr val="B1C91F"/>
              </a:buClr>
              <a:buNone/>
              <a:defRPr/>
            </a:pPr>
            <a:r>
              <a:rPr lang="de-DE" altLang="de-DE" sz="1600" dirty="0" smtClean="0"/>
              <a:t>  - Familienservice</a:t>
            </a:r>
            <a:r>
              <a:rPr lang="de-DE" altLang="de-DE" sz="1400" dirty="0" smtClean="0"/>
              <a:t> </a:t>
            </a:r>
          </a:p>
          <a:p>
            <a:pPr marL="266700" lvl="2" indent="-266700">
              <a:lnSpc>
                <a:spcPct val="12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b="1" dirty="0" smtClean="0">
                <a:solidFill>
                  <a:srgbClr val="B1C91F"/>
                </a:solidFill>
              </a:rPr>
              <a:t> Hochschulsport </a:t>
            </a:r>
          </a:p>
          <a:p>
            <a:pPr marL="266700" lvl="2" indent="-266700">
              <a:lnSpc>
                <a:spcPct val="12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b="1" dirty="0" smtClean="0">
                <a:solidFill>
                  <a:srgbClr val="B1C91F"/>
                </a:solidFill>
              </a:rPr>
              <a:t> Personal- und Organisationsentwicklung </a:t>
            </a:r>
            <a:endParaRPr lang="de-DE" altLang="de-DE" sz="1400" b="1" dirty="0" smtClean="0">
              <a:solidFill>
                <a:srgbClr val="B1C91F"/>
              </a:solidFill>
            </a:endParaRPr>
          </a:p>
          <a:p>
            <a:pPr marL="357188" lvl="2" indent="0">
              <a:lnSpc>
                <a:spcPct val="80000"/>
              </a:lnSpc>
              <a:spcBef>
                <a:spcPts val="1000"/>
              </a:spcBef>
              <a:buClr>
                <a:srgbClr val="B1C91F"/>
              </a:buClr>
              <a:buNone/>
              <a:defRPr/>
            </a:pPr>
            <a:r>
              <a:rPr lang="de-DE" altLang="de-DE" sz="1600" dirty="0" smtClean="0"/>
              <a:t>  - </a:t>
            </a:r>
            <a:r>
              <a:rPr lang="de-DE" altLang="de-DE" sz="1600" dirty="0"/>
              <a:t>Gesundheitsmanagement </a:t>
            </a:r>
          </a:p>
          <a:p>
            <a:pPr marL="357188" lvl="2" indent="0">
              <a:lnSpc>
                <a:spcPct val="80000"/>
              </a:lnSpc>
              <a:spcBef>
                <a:spcPts val="1000"/>
              </a:spcBef>
              <a:buClr>
                <a:srgbClr val="B1C91F"/>
              </a:buClr>
              <a:buNone/>
              <a:defRPr/>
            </a:pPr>
            <a:r>
              <a:rPr lang="de-DE" altLang="de-DE" sz="1600" dirty="0" smtClean="0"/>
              <a:t>  </a:t>
            </a:r>
            <a:r>
              <a:rPr lang="de-DE" altLang="de-DE" sz="1600" dirty="0"/>
              <a:t>- Ansprechpersonen bei Konflikten</a:t>
            </a: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Wingdings" panose="05000000000000000000" pitchFamily="2" charset="2"/>
              <a:buNone/>
              <a:defRPr/>
            </a:pPr>
            <a:r>
              <a:rPr lang="de-DE" altLang="de-DE" sz="1600" dirty="0" smtClean="0"/>
              <a:t>	    - Weiterbildung</a:t>
            </a: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dirty="0" smtClean="0"/>
              <a:t> </a:t>
            </a:r>
            <a:r>
              <a:rPr lang="de-DE" altLang="de-DE" sz="2000" b="1" dirty="0" smtClean="0">
                <a:solidFill>
                  <a:srgbClr val="B1C91F"/>
                </a:solidFill>
              </a:rPr>
              <a:t>Personalvertretung</a:t>
            </a:r>
            <a:endParaRPr lang="de-DE" altLang="de-DE" sz="1400" b="1" dirty="0" smtClean="0">
              <a:solidFill>
                <a:srgbClr val="B1C91F"/>
              </a:solidFill>
            </a:endParaRP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dirty="0" smtClean="0"/>
              <a:t> </a:t>
            </a:r>
            <a:r>
              <a:rPr lang="de-DE" altLang="de-DE" sz="2000" b="1" dirty="0" smtClean="0">
                <a:solidFill>
                  <a:srgbClr val="B1C91F"/>
                </a:solidFill>
              </a:rPr>
              <a:t>Psychologisch-therapeutische Beratung für Mitarbeiter und Mitarbeiterinnen - </a:t>
            </a:r>
            <a:r>
              <a:rPr lang="de-DE" altLang="de-DE" sz="2000" b="1" dirty="0" err="1" smtClean="0">
                <a:solidFill>
                  <a:srgbClr val="B1C91F"/>
                </a:solidFill>
              </a:rPr>
              <a:t>ptbm</a:t>
            </a:r>
            <a:endParaRPr lang="de-DE" altLang="de-DE" sz="1400" b="1" dirty="0" smtClean="0">
              <a:solidFill>
                <a:srgbClr val="B1C91F"/>
              </a:solidFill>
            </a:endParaRP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dirty="0" smtClean="0"/>
              <a:t> </a:t>
            </a:r>
            <a:r>
              <a:rPr lang="de-DE" altLang="de-DE" sz="2000" b="1" dirty="0" smtClean="0">
                <a:solidFill>
                  <a:srgbClr val="B1C91F"/>
                </a:solidFill>
              </a:rPr>
              <a:t>Schwerbehindertenvertretung</a:t>
            </a:r>
            <a:endParaRPr lang="de-DE" altLang="de-DE" sz="1400" b="1" dirty="0" smtClean="0">
              <a:solidFill>
                <a:srgbClr val="B1C91F"/>
              </a:solidFill>
            </a:endParaRPr>
          </a:p>
          <a:p>
            <a:pPr marL="266700" indent="-266700">
              <a:lnSpc>
                <a:spcPct val="80000"/>
              </a:lnSpc>
              <a:buClr>
                <a:srgbClr val="B1C91F"/>
              </a:buClr>
              <a:buFont typeface=".AppleSystemUIFont" charset="-120"/>
              <a:buChar char=":"/>
              <a:defRPr/>
            </a:pPr>
            <a:r>
              <a:rPr lang="de-DE" altLang="de-DE" sz="2000" dirty="0" smtClean="0">
                <a:solidFill>
                  <a:srgbClr val="B1C91F"/>
                </a:solidFill>
              </a:rPr>
              <a:t> </a:t>
            </a:r>
            <a:r>
              <a:rPr lang="de-DE" altLang="de-DE" sz="2000" b="1" dirty="0" smtClean="0">
                <a:solidFill>
                  <a:srgbClr val="B1C91F"/>
                </a:solidFill>
              </a:rPr>
              <a:t>Suchtbeauftragte</a:t>
            </a:r>
          </a:p>
          <a:p>
            <a:pPr marL="266700" indent="-266700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de-DE" altLang="de-DE" sz="1400" dirty="0" smtClean="0"/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9751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5535" y="557097"/>
            <a:ext cx="11118908" cy="912383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1C53A4"/>
                </a:solidFill>
              </a:rPr>
              <a:t>Was tun bei Auffälligkeit am Arbeitsplatz </a:t>
            </a:r>
            <a:r>
              <a:rPr lang="de-DE" altLang="de-DE" dirty="0" smtClean="0">
                <a:solidFill>
                  <a:srgbClr val="1C53A4"/>
                </a:solidFill>
              </a:rPr>
              <a:t>in </a:t>
            </a:r>
            <a:r>
              <a:rPr lang="de-DE" altLang="de-DE" dirty="0">
                <a:solidFill>
                  <a:srgbClr val="1C53A4"/>
                </a:solidFill>
              </a:rPr>
              <a:t>Folge riskanten Konsums?</a:t>
            </a:r>
            <a:endParaRPr lang="de-DE" dirty="0"/>
          </a:p>
        </p:txBody>
      </p:sp>
      <p:sp>
        <p:nvSpPr>
          <p:cNvPr id="3" name="Textfeld 4"/>
          <p:cNvSpPr txBox="1">
            <a:spLocks noChangeArrowheads="1"/>
          </p:cNvSpPr>
          <p:nvPr/>
        </p:nvSpPr>
        <p:spPr bwMode="auto">
          <a:xfrm>
            <a:off x="855172" y="1920731"/>
            <a:ext cx="777716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631825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 typeface="Agfa Rotis Sans Serif" charset="0"/>
              <a:buAutoNum type="arabicPeriod"/>
            </a:pPr>
            <a:r>
              <a:rPr lang="de-DE" altLang="de-DE" sz="2400" dirty="0">
                <a:latin typeface="Rotis Sans Serif Std" pitchFamily="34" charset="0"/>
              </a:rPr>
              <a:t>Ansprechen</a:t>
            </a:r>
          </a:p>
          <a:p>
            <a:pPr>
              <a:spcBef>
                <a:spcPct val="0"/>
              </a:spcBef>
              <a:buClrTx/>
              <a:buFont typeface="Agfa Rotis Sans Serif" charset="0"/>
              <a:buAutoNum type="arabicPeriod"/>
            </a:pPr>
            <a:endParaRPr lang="de-DE" altLang="de-DE" sz="1400" dirty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 typeface="Agfa Rotis Sans Serif" charset="0"/>
              <a:buAutoNum type="arabicPeriod"/>
            </a:pPr>
            <a:r>
              <a:rPr lang="de-DE" altLang="de-DE" sz="2400" dirty="0" smtClean="0">
                <a:latin typeface="Rotis Sans Serif Std" pitchFamily="34" charset="0"/>
              </a:rPr>
              <a:t>Vorgesetzte/n informieren</a:t>
            </a:r>
            <a:endParaRPr lang="de-DE" altLang="de-DE" sz="2400" dirty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endParaRPr lang="de-DE" altLang="de-DE" sz="1400" dirty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 typeface="Agfa Rotis Sans Serif" charset="0"/>
              <a:buAutoNum type="arabicPeriod"/>
            </a:pPr>
            <a:r>
              <a:rPr lang="de-DE" altLang="de-DE" sz="2400" dirty="0">
                <a:latin typeface="Rotis Sans Serif Std" pitchFamily="34" charset="0"/>
              </a:rPr>
              <a:t>Interne Spezialisten hinzuziehen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 dirty="0">
                <a:latin typeface="Rotis Sans Serif Std" pitchFamily="34" charset="0"/>
              </a:rPr>
              <a:t>		</a:t>
            </a:r>
            <a:r>
              <a:rPr lang="de-DE" altLang="de-DE" sz="2000" dirty="0" smtClean="0">
                <a:latin typeface="Rotis Sans Serif Std" pitchFamily="34" charset="0"/>
              </a:rPr>
              <a:t>Suchtbeauftragte</a:t>
            </a:r>
            <a:r>
              <a:rPr lang="de-DE" altLang="de-DE" sz="2000" dirty="0">
                <a:latin typeface="Rotis Sans Serif Std" pitchFamily="34" charset="0"/>
              </a:rPr>
              <a:t>:</a:t>
            </a:r>
            <a:r>
              <a:rPr lang="de-DE" altLang="de-DE" sz="2400" dirty="0">
                <a:latin typeface="Rotis Sans Serif Std" pitchFamily="34" charset="0"/>
              </a:rPr>
              <a:t> </a:t>
            </a:r>
            <a:r>
              <a:rPr lang="de-DE" altLang="de-DE" sz="2000" dirty="0">
                <a:latin typeface="Rotis Sans Serif Std" pitchFamily="34" charset="0"/>
              </a:rPr>
              <a:t>Anne Schwarz Tel. </a:t>
            </a:r>
            <a:r>
              <a:rPr lang="de-DE" altLang="de-DE" sz="2000" dirty="0" smtClean="0">
                <a:latin typeface="Rotis Sans Serif Std" pitchFamily="34" charset="0"/>
              </a:rPr>
              <a:t>4908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400" dirty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AutoNum type="arabicPeriod" startAt="4"/>
            </a:pPr>
            <a:r>
              <a:rPr lang="de-DE" altLang="de-DE" sz="2400" dirty="0">
                <a:solidFill>
                  <a:srgbClr val="000000"/>
                </a:solidFill>
                <a:latin typeface="Rotis Sans Serif Std" pitchFamily="34" charset="0"/>
              </a:rPr>
              <a:t>Externe </a:t>
            </a:r>
            <a:r>
              <a:rPr lang="de-DE" altLang="de-DE" sz="2400" dirty="0" smtClean="0">
                <a:solidFill>
                  <a:srgbClr val="000000"/>
                </a:solidFill>
                <a:latin typeface="Rotis Sans Serif Std" pitchFamily="34" charset="0"/>
              </a:rPr>
              <a:t>Suchtberatungsstellen </a:t>
            </a:r>
          </a:p>
          <a:p>
            <a:pPr marL="893763" lvl="3" indent="0" defTabSz="893763">
              <a:spcBef>
                <a:spcPct val="0"/>
              </a:spcBef>
              <a:buClrTx/>
              <a:buFontTx/>
              <a:buNone/>
            </a:pPr>
            <a:r>
              <a:rPr lang="de-DE" altLang="de-DE" sz="1600" dirty="0" smtClean="0">
                <a:latin typeface="Rotis Sans Serif Std" pitchFamily="34" charset="0"/>
              </a:rPr>
              <a:t> </a:t>
            </a:r>
            <a:r>
              <a:rPr lang="de-DE" altLang="de-DE" dirty="0" smtClean="0">
                <a:latin typeface="Rotis Sans Serif Std" pitchFamily="34" charset="0"/>
              </a:rPr>
              <a:t>Adressenliste und weitere Infos </a:t>
            </a:r>
            <a:br>
              <a:rPr lang="de-DE" altLang="de-DE" dirty="0" smtClean="0">
                <a:latin typeface="Rotis Sans Serif Std" pitchFamily="34" charset="0"/>
              </a:rPr>
            </a:br>
            <a:r>
              <a:rPr lang="de-DE" altLang="de-DE" dirty="0" smtClean="0">
                <a:latin typeface="Rotis Sans Serif Std" pitchFamily="34" charset="0"/>
              </a:rPr>
              <a:t> im Beschäftigtenportal Stichwort „Sucht“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de-DE" altLang="de-DE" sz="2000" dirty="0">
                <a:latin typeface="Rotis Sans Serif Std" pitchFamily="34" charset="0"/>
              </a:rPr>
              <a:t>				oder unter</a:t>
            </a:r>
          </a:p>
        </p:txBody>
      </p:sp>
      <p:sp>
        <p:nvSpPr>
          <p:cNvPr id="4" name="Rechteck 3"/>
          <p:cNvSpPr/>
          <p:nvPr/>
        </p:nvSpPr>
        <p:spPr>
          <a:xfrm>
            <a:off x="1767263" y="5492241"/>
            <a:ext cx="83693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>
              <a:tabLst>
                <a:tab pos="1882775" algn="l"/>
              </a:tabLst>
              <a:defRPr/>
            </a:pPr>
            <a:r>
              <a:rPr lang="de-DE" altLang="de-DE" sz="2800" b="1" dirty="0">
                <a:solidFill>
                  <a:srgbClr val="2060BE"/>
                </a:solidFill>
                <a:latin typeface="Rotis Sans Serif Std" pitchFamily="34" charset="0"/>
                <a:ea typeface="+mj-ea"/>
                <a:cs typeface="ＭＳ Ｐゴシック" charset="0"/>
              </a:rPr>
              <a:t>www.suchtbeauftragte.uni-hannover.de</a:t>
            </a:r>
            <a:endParaRPr lang="de-DE" sz="2800" b="1" dirty="0">
              <a:solidFill>
                <a:srgbClr val="2060BE"/>
              </a:solidFill>
              <a:latin typeface="Rotis Sans Serif Std" pitchFamily="34" charset="0"/>
              <a:ea typeface="+mj-ea"/>
              <a:cs typeface="ＭＳ Ｐゴシック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51" y="1920731"/>
            <a:ext cx="2232679" cy="3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1"/>
          <p:cNvSpPr>
            <a:spLocks noChangeArrowheads="1"/>
          </p:cNvSpPr>
          <p:nvPr/>
        </p:nvSpPr>
        <p:spPr bwMode="auto">
          <a:xfrm rot="-5400000">
            <a:off x="9840935" y="3950537"/>
            <a:ext cx="242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 typeface="Wingdings" charset="2"/>
              <a:buNone/>
            </a:pPr>
            <a:r>
              <a:rPr lang="de-DE" altLang="de-DE" sz="800" dirty="0" smtClean="0">
                <a:latin typeface="Rotis Sans Serif Std" pitchFamily="34" charset="0"/>
              </a:rPr>
              <a:t>Leibniz </a:t>
            </a:r>
            <a:r>
              <a:rPr lang="de-DE" altLang="de-DE" sz="800" dirty="0">
                <a:latin typeface="Rotis Sans Serif Std" pitchFamily="34" charset="0"/>
              </a:rPr>
              <a:t>Universität Hannover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8276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715663"/>
            <a:ext cx="10140778" cy="912383"/>
          </a:xfrm>
        </p:spPr>
        <p:txBody>
          <a:bodyPr/>
          <a:lstStyle/>
          <a:p>
            <a:r>
              <a:rPr lang="de-DE" altLang="de-DE" dirty="0">
                <a:solidFill>
                  <a:srgbClr val="004F9E"/>
                </a:solidFill>
              </a:rPr>
              <a:t>Punktnüchternheit</a:t>
            </a: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527223" y="1814769"/>
            <a:ext cx="79930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DE" altLang="de-DE" sz="800" dirty="0">
              <a:latin typeface="Rotis Sans Serif Std" pitchFamily="34" charset="0"/>
            </a:endParaRPr>
          </a:p>
          <a:p>
            <a:r>
              <a:rPr lang="de-DE" altLang="de-DE" sz="1800" dirty="0">
                <a:latin typeface="Rotis Sans Serif Std" pitchFamily="34" charset="0"/>
              </a:rPr>
              <a:t>Ab wann bei regelmäßigem Konsum </a:t>
            </a:r>
            <a:r>
              <a:rPr lang="de-DE" altLang="de-DE" sz="1800" dirty="0" smtClean="0">
                <a:latin typeface="Rotis Sans Serif Std" pitchFamily="34" charset="0"/>
              </a:rPr>
              <a:t>von </a:t>
            </a:r>
            <a:r>
              <a:rPr lang="de-DE" altLang="de-DE" sz="1800" dirty="0">
                <a:latin typeface="Rotis Sans Serif Std" pitchFamily="34" charset="0"/>
              </a:rPr>
              <a:t>Alkohol eine Gefährdung vorliegt, </a:t>
            </a:r>
          </a:p>
          <a:p>
            <a:r>
              <a:rPr lang="de-DE" altLang="de-DE" sz="1800" dirty="0">
                <a:latin typeface="Rotis Sans Serif Std" pitchFamily="34" charset="0"/>
              </a:rPr>
              <a:t>ist individuell verschieden. </a:t>
            </a: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527223" y="2624989"/>
            <a:ext cx="7993062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altLang="de-DE" sz="800" dirty="0" smtClean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dirty="0" smtClean="0">
                <a:latin typeface="Rotis Sans Serif Std" pitchFamily="34" charset="0"/>
              </a:rPr>
              <a:t>Die Gefährdung hängt beispielsweise ab</a:t>
            </a:r>
            <a:endParaRPr lang="de-DE" altLang="de-DE" sz="800" dirty="0" smtClean="0">
              <a:latin typeface="Rotis Sans Serif Std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800" b="1" dirty="0" smtClean="0">
                <a:latin typeface="Rotis Sans Serif Std" pitchFamily="34" charset="0"/>
              </a:rPr>
              <a:t> </a:t>
            </a:r>
          </a:p>
          <a:p>
            <a:pPr indent="358775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 smtClean="0">
                <a:latin typeface="Rotis Sans Serif Std" pitchFamily="34" charset="0"/>
              </a:rPr>
              <a:t>:: vom Alter</a:t>
            </a:r>
            <a:r>
              <a:rPr lang="de-DE" altLang="de-DE" sz="1800" dirty="0" smtClean="0">
                <a:latin typeface="Rotis Sans Serif Std" pitchFamily="34" charset="0"/>
              </a:rPr>
              <a:t>  	</a:t>
            </a:r>
          </a:p>
          <a:p>
            <a:pPr indent="358775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 smtClean="0">
                <a:latin typeface="Rotis Sans Serif Std" pitchFamily="34" charset="0"/>
              </a:rPr>
              <a:t>:: vom Geschlecht  	</a:t>
            </a:r>
          </a:p>
          <a:p>
            <a:pPr indent="358775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 smtClean="0">
                <a:latin typeface="Rotis Sans Serif Std" pitchFamily="34" charset="0"/>
              </a:rPr>
              <a:t>:: vom Gesundheitszustand  	</a:t>
            </a:r>
          </a:p>
          <a:p>
            <a:pPr indent="358775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 smtClean="0">
                <a:latin typeface="Rotis Sans Serif Std" pitchFamily="34" charset="0"/>
              </a:rPr>
              <a:t>:: von den Genen  	</a:t>
            </a:r>
          </a:p>
          <a:p>
            <a:pPr indent="358775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 smtClean="0">
                <a:latin typeface="Rotis Sans Serif Std" pitchFamily="34" charset="0"/>
              </a:rPr>
              <a:t>:: von der seelischen Verfassung  	</a:t>
            </a:r>
          </a:p>
          <a:p>
            <a:pPr indent="358775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800" b="1" dirty="0" smtClean="0">
                <a:latin typeface="Rotis Sans Serif Std" pitchFamily="34" charset="0"/>
              </a:rPr>
              <a:t>:: von einer Schwangerschaft.</a:t>
            </a:r>
            <a:endParaRPr lang="de-DE" altLang="de-DE" sz="1800" dirty="0" smtClean="0">
              <a:latin typeface="Rotis Sans Serif Std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27222" y="4977655"/>
            <a:ext cx="11167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altLang="de-DE" sz="1800" b="1" dirty="0">
                <a:solidFill>
                  <a:srgbClr val="2060BE"/>
                </a:solidFill>
                <a:latin typeface="Rotis Sans Serif Std" pitchFamily="34" charset="0"/>
                <a:ea typeface="ＭＳ Ｐゴシック" pitchFamily="34" charset="-128"/>
              </a:rPr>
              <a:t>Um die Arbeitssicherheit zu gewährleisten und die Gesundheit zu </a:t>
            </a:r>
            <a:r>
              <a:rPr lang="de-DE" altLang="de-DE" sz="1800" b="1" dirty="0" smtClean="0">
                <a:solidFill>
                  <a:srgbClr val="2060BE"/>
                </a:solidFill>
                <a:latin typeface="Rotis Sans Serif Std" pitchFamily="34" charset="0"/>
                <a:ea typeface="ＭＳ Ｐゴシック" pitchFamily="34" charset="-128"/>
              </a:rPr>
              <a:t>erhalten, </a:t>
            </a:r>
            <a:r>
              <a:rPr lang="de-DE" altLang="de-DE" sz="1800" b="1" dirty="0">
                <a:solidFill>
                  <a:srgbClr val="2060BE"/>
                </a:solidFill>
                <a:latin typeface="Rotis Sans Serif Std" pitchFamily="34" charset="0"/>
                <a:ea typeface="ＭＳ Ｐゴシック" pitchFamily="34" charset="-128"/>
              </a:rPr>
              <a:t>wird </a:t>
            </a:r>
            <a:r>
              <a:rPr lang="de-DE" altLang="de-DE" sz="1800" b="1" dirty="0" smtClean="0">
                <a:solidFill>
                  <a:srgbClr val="2060BE"/>
                </a:solidFill>
                <a:latin typeface="Rotis Sans Serif Std" pitchFamily="34" charset="0"/>
                <a:ea typeface="ＭＳ Ｐゴシック" pitchFamily="34" charset="-128"/>
              </a:rPr>
              <a:t>in Situationen mit einem erhöhten Risiko bewusst </a:t>
            </a:r>
            <a:r>
              <a:rPr lang="de-DE" altLang="de-DE" sz="1800" b="1" dirty="0">
                <a:solidFill>
                  <a:srgbClr val="2060BE"/>
                </a:solidFill>
                <a:latin typeface="Rotis Sans Serif Std" pitchFamily="34" charset="0"/>
                <a:ea typeface="ＭＳ Ｐゴシック" pitchFamily="34" charset="-128"/>
              </a:rPr>
              <a:t>auf den Konsum von Alkohol </a:t>
            </a:r>
            <a:r>
              <a:rPr lang="de-DE" altLang="de-DE" sz="1800" b="1" dirty="0" smtClean="0">
                <a:solidFill>
                  <a:srgbClr val="2060BE"/>
                </a:solidFill>
                <a:latin typeface="Rotis Sans Serif Std" pitchFamily="34" charset="0"/>
                <a:ea typeface="ＭＳ Ｐゴシック" pitchFamily="34" charset="-128"/>
              </a:rPr>
              <a:t>verzichtet. </a:t>
            </a:r>
            <a:endParaRPr lang="de-DE" altLang="de-DE" sz="1800" b="1" dirty="0">
              <a:solidFill>
                <a:srgbClr val="2060BE"/>
              </a:solidFill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7" name="Rechteck 2"/>
          <p:cNvSpPr>
            <a:spLocks noChangeArrowheads="1"/>
          </p:cNvSpPr>
          <p:nvPr/>
        </p:nvSpPr>
        <p:spPr bwMode="auto">
          <a:xfrm>
            <a:off x="2141414" y="5827039"/>
            <a:ext cx="7939087" cy="46196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2400" dirty="0" smtClean="0">
                <a:solidFill>
                  <a:srgbClr val="C00000"/>
                </a:solidFill>
                <a:latin typeface="Rotis Sans Serif Std" pitchFamily="34" charset="0"/>
              </a:rPr>
              <a:t>"</a:t>
            </a:r>
            <a:r>
              <a:rPr lang="de-DE" altLang="de-DE" sz="2400" b="1" dirty="0" smtClean="0">
                <a:solidFill>
                  <a:srgbClr val="C00000"/>
                </a:solidFill>
                <a:latin typeface="Rotis Sans Serif Std" pitchFamily="34" charset="0"/>
              </a:rPr>
              <a:t>Punktnüchternheit</a:t>
            </a:r>
            <a:r>
              <a:rPr lang="de-DE" altLang="de-DE" sz="2400" dirty="0" smtClean="0">
                <a:solidFill>
                  <a:srgbClr val="C00000"/>
                </a:solidFill>
                <a:latin typeface="Rotis Sans Serif Std" pitchFamily="34" charset="0"/>
              </a:rPr>
              <a:t>" </a:t>
            </a:r>
            <a:r>
              <a:rPr lang="de-DE" altLang="de-DE" sz="2400" b="1" dirty="0">
                <a:solidFill>
                  <a:srgbClr val="C00000"/>
                </a:solidFill>
                <a:latin typeface="Rotis Sans Serif Std" pitchFamily="34" charset="0"/>
              </a:rPr>
              <a:t>= Freiwillig </a:t>
            </a:r>
            <a:r>
              <a:rPr lang="de-DE" altLang="de-DE" sz="2400" b="1" dirty="0" smtClean="0">
                <a:solidFill>
                  <a:srgbClr val="C00000"/>
                </a:solidFill>
                <a:latin typeface="Rotis Sans Serif Std" pitchFamily="34" charset="0"/>
              </a:rPr>
              <a:t>0 Promille </a:t>
            </a:r>
            <a:r>
              <a:rPr lang="de-DE" altLang="de-DE" sz="2400" dirty="0" smtClean="0">
                <a:solidFill>
                  <a:srgbClr val="C00000"/>
                </a:solidFill>
                <a:latin typeface="Rotis Sans Serif Std" pitchFamily="34" charset="0"/>
              </a:rPr>
              <a:t>am Arbeitsplatz</a:t>
            </a:r>
          </a:p>
        </p:txBody>
      </p:sp>
      <p:pic>
        <p:nvPicPr>
          <p:cNvPr id="8" name="Picture 10" descr="N:\daten\Suchtbeauftragte\Öffentlichkeitsarbeit\Bilder, Fotos, Graphiken, Symbole\Bilder zu Sucht\Vorsicht Absturzgefahr aufgehellt-Ausschni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921" y="1514790"/>
            <a:ext cx="2587269" cy="325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0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 bwMode="auto">
          <a:xfrm>
            <a:off x="2310171" y="4360108"/>
            <a:ext cx="3434407" cy="768384"/>
          </a:xfrm>
          <a:prstGeom prst="rect">
            <a:avLst/>
          </a:prstGeom>
          <a:solidFill>
            <a:srgbClr val="B1C91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2310171" y="3405489"/>
            <a:ext cx="3434407" cy="768384"/>
          </a:xfrm>
          <a:prstGeom prst="rect">
            <a:avLst/>
          </a:prstGeom>
          <a:solidFill>
            <a:srgbClr val="B1C91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6023992" y="4154878"/>
            <a:ext cx="3627206" cy="978883"/>
          </a:xfrm>
          <a:prstGeom prst="rect">
            <a:avLst/>
          </a:prstGeom>
          <a:solidFill>
            <a:srgbClr val="B1C91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B1C91F"/>
              </a:solidFill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023992" y="3429000"/>
            <a:ext cx="3627206" cy="555642"/>
          </a:xfrm>
          <a:prstGeom prst="rect">
            <a:avLst/>
          </a:prstGeom>
          <a:solidFill>
            <a:srgbClr val="B1C91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2295493" y="2492896"/>
            <a:ext cx="3434407" cy="768384"/>
          </a:xfrm>
          <a:prstGeom prst="rect">
            <a:avLst/>
          </a:prstGeom>
          <a:solidFill>
            <a:srgbClr val="B1C91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037891" y="2492896"/>
            <a:ext cx="3627207" cy="768384"/>
          </a:xfrm>
          <a:prstGeom prst="rect">
            <a:avLst/>
          </a:prstGeom>
          <a:solidFill>
            <a:srgbClr val="B1C91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 bwMode="auto">
          <a:xfrm>
            <a:off x="771740" y="299006"/>
            <a:ext cx="388937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de-DE" altLang="de-DE" b="1" dirty="0" smtClean="0">
                <a:solidFill>
                  <a:srgbClr val="004F9E"/>
                </a:solidFill>
              </a:rPr>
              <a:t>Suchtbeauftragte</a:t>
            </a:r>
            <a:r>
              <a:rPr lang="de-DE" altLang="de-DE" b="1" dirty="0">
                <a:solidFill>
                  <a:srgbClr val="2060BE"/>
                </a:solidFill>
              </a:rPr>
              <a:t/>
            </a:r>
            <a:br>
              <a:rPr lang="de-DE" altLang="de-DE" b="1" dirty="0">
                <a:solidFill>
                  <a:srgbClr val="2060BE"/>
                </a:solidFill>
              </a:rPr>
            </a:br>
            <a:r>
              <a:rPr lang="de-DE" altLang="de-DE" b="1" dirty="0">
                <a:solidFill>
                  <a:srgbClr val="2060BE"/>
                </a:solidFill>
              </a:rPr>
              <a:t/>
            </a:r>
            <a:br>
              <a:rPr lang="de-DE" altLang="de-DE" b="1" dirty="0">
                <a:solidFill>
                  <a:srgbClr val="2060BE"/>
                </a:solidFill>
              </a:rPr>
            </a:br>
            <a:r>
              <a:rPr lang="de-DE" altLang="de-DE" sz="1600" dirty="0">
                <a:solidFill>
                  <a:schemeClr val="tx1"/>
                </a:solidFill>
                <a:cs typeface="Times New Roman" pitchFamily="18" charset="0"/>
              </a:rPr>
              <a:t>Anne Schwarz, Dipl.-</a:t>
            </a:r>
            <a:r>
              <a:rPr lang="de-DE" altLang="de-DE" sz="1600" dirty="0" err="1">
                <a:solidFill>
                  <a:schemeClr val="tx1"/>
                </a:solidFill>
                <a:cs typeface="Times New Roman" pitchFamily="18" charset="0"/>
              </a:rPr>
              <a:t>Soz.päd</a:t>
            </a:r>
            <a:r>
              <a:rPr lang="de-DE" altLang="de-DE" sz="1600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de-DE" altLang="de-DE" sz="1400" dirty="0">
                <a:solidFill>
                  <a:srgbClr val="2476BA"/>
                </a:solidFill>
                <a:cs typeface="Times New Roman" pitchFamily="18" charset="0"/>
              </a:rPr>
              <a:t/>
            </a:r>
            <a:br>
              <a:rPr lang="de-DE" altLang="de-DE" sz="1400" dirty="0">
                <a:solidFill>
                  <a:srgbClr val="2476BA"/>
                </a:solidFill>
                <a:cs typeface="Times New Roman" pitchFamily="18" charset="0"/>
              </a:rPr>
            </a:br>
            <a:r>
              <a:rPr lang="de-DE" altLang="de-DE" dirty="0">
                <a:solidFill>
                  <a:srgbClr val="2476BA"/>
                </a:solidFill>
                <a:cs typeface="Times New Roman" pitchFamily="18" charset="0"/>
              </a:rPr>
              <a:t/>
            </a:r>
            <a:br>
              <a:rPr lang="de-DE" altLang="de-DE" dirty="0">
                <a:solidFill>
                  <a:srgbClr val="2476BA"/>
                </a:solidFill>
                <a:cs typeface="Times New Roman" pitchFamily="18" charset="0"/>
              </a:rPr>
            </a:br>
            <a:endParaRPr lang="de-DE" altLang="de-DE" b="1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465875" y="2523145"/>
            <a:ext cx="30764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altLang="de-DE" sz="2000" dirty="0">
                <a:latin typeface="Rotis Sans Serif Std" pitchFamily="34" charset="0"/>
              </a:rPr>
              <a:t>Lösungsorientierte Beratung </a:t>
            </a:r>
          </a:p>
          <a:p>
            <a:pPr>
              <a:defRPr/>
            </a:pPr>
            <a:r>
              <a:rPr lang="de-DE" altLang="de-DE" sz="2000" dirty="0">
                <a:latin typeface="Rotis Sans Serif Std" pitchFamily="34" charset="0"/>
              </a:rPr>
              <a:t>und Coaching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264377" y="2544655"/>
            <a:ext cx="32298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gfa Rotis Sans Serif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5pPr>
            <a:lvl6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6pPr>
            <a:lvl7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7pPr>
            <a:lvl8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8pPr>
            <a:lvl9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sz="2000" dirty="0">
                <a:latin typeface="Rotis Sans Serif Std" pitchFamily="34" charset="0"/>
              </a:rPr>
              <a:t>Konfliktberatung und </a:t>
            </a:r>
          </a:p>
          <a:p>
            <a:pPr>
              <a:defRPr/>
            </a:pPr>
            <a:r>
              <a:rPr lang="de-DE" sz="2000" dirty="0">
                <a:latin typeface="Rotis Sans Serif Std" pitchFamily="34" charset="0"/>
              </a:rPr>
              <a:t>  -moderation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6241189" y="3441914"/>
            <a:ext cx="2784737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gfa Rotis Sans Serif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5pPr>
            <a:lvl6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6pPr>
            <a:lvl7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7pPr>
            <a:lvl8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8pPr>
            <a:lvl9pPr eaLnBrk="0" hangingPunct="0">
              <a:buFont typeface="Times" charset="0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sz="2000" dirty="0">
                <a:latin typeface="Rotis Sans Serif Std" pitchFamily="34" charset="0"/>
              </a:rPr>
              <a:t>Informationsvermittlung</a:t>
            </a:r>
            <a:r>
              <a:rPr lang="de-DE" sz="2400" dirty="0">
                <a:latin typeface="Rotis Sans Serif Std" pitchFamily="34" charset="0"/>
              </a:rPr>
              <a:t> </a:t>
            </a:r>
          </a:p>
          <a:p>
            <a:pPr algn="ctr">
              <a:defRPr/>
            </a:pPr>
            <a:r>
              <a:rPr lang="de-DE" sz="2400" dirty="0">
                <a:latin typeface="Rotis Sans Serif Std" pitchFamily="34" charset="0"/>
              </a:rPr>
              <a:t> 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6264377" y="4298325"/>
            <a:ext cx="253306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3A6EB0"/>
              </a:buClr>
              <a:buFont typeface="Wingdings" pitchFamily="2" charset="2"/>
              <a:buNone/>
              <a:defRPr/>
            </a:pPr>
            <a:r>
              <a:rPr lang="de-DE" altLang="de-DE" sz="2000" dirty="0">
                <a:latin typeface="Rotis Sans Serif Std" pitchFamily="34" charset="0"/>
              </a:rPr>
              <a:t>Stressbewältigung und </a:t>
            </a:r>
            <a:br>
              <a:rPr lang="de-DE" altLang="de-DE" sz="2000" dirty="0">
                <a:latin typeface="Rotis Sans Serif Std" pitchFamily="34" charset="0"/>
              </a:rPr>
            </a:br>
            <a:r>
              <a:rPr lang="de-DE" altLang="de-DE" sz="2000" dirty="0">
                <a:latin typeface="Rotis Sans Serif Std" pitchFamily="34" charset="0"/>
              </a:rPr>
              <a:t>Entspannungstraining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2465875" y="3436137"/>
            <a:ext cx="2733441" cy="16804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3A6EB0"/>
              </a:buClr>
              <a:buFont typeface="Wingdings" pitchFamily="2" charset="2"/>
              <a:buNone/>
              <a:defRPr/>
            </a:pPr>
            <a:r>
              <a:rPr lang="de-DE" altLang="de-DE" sz="2000" dirty="0">
                <a:latin typeface="Rotis Sans Serif Std" pitchFamily="34" charset="0"/>
              </a:rPr>
              <a:t>Trainings zur </a:t>
            </a:r>
            <a:r>
              <a:rPr lang="de-DE" altLang="de-DE" sz="2000" dirty="0" smtClean="0">
                <a:latin typeface="Rotis Sans Serif Std" pitchFamily="34" charset="0"/>
              </a:rPr>
              <a:t>Gesprächsführung</a:t>
            </a:r>
          </a:p>
          <a:p>
            <a:pPr>
              <a:spcBef>
                <a:spcPct val="20000"/>
              </a:spcBef>
              <a:buClr>
                <a:srgbClr val="3A6EB0"/>
              </a:buClr>
              <a:buFont typeface="Wingdings" pitchFamily="2" charset="2"/>
              <a:buNone/>
              <a:defRPr/>
            </a:pPr>
            <a:endParaRPr lang="de-DE" altLang="de-DE" sz="1600" dirty="0">
              <a:latin typeface="Rotis Sans Serif Std" pitchFamily="34" charset="0"/>
            </a:endParaRPr>
          </a:p>
          <a:p>
            <a:pPr>
              <a:spcBef>
                <a:spcPct val="20000"/>
              </a:spcBef>
              <a:buClr>
                <a:srgbClr val="3A6EB0"/>
              </a:buClr>
              <a:buFont typeface="Wingdings" pitchFamily="2" charset="2"/>
              <a:buNone/>
              <a:defRPr/>
            </a:pPr>
            <a:r>
              <a:rPr lang="de-DE" altLang="de-DE" sz="2000" dirty="0" smtClean="0">
                <a:latin typeface="Rotis Sans Serif Std" pitchFamily="34" charset="0"/>
              </a:rPr>
              <a:t>Konsumreduzierung </a:t>
            </a:r>
            <a:r>
              <a:rPr lang="de-DE" altLang="de-DE" sz="2000" dirty="0">
                <a:latin typeface="Rotis Sans Serif Std" pitchFamily="34" charset="0"/>
              </a:rPr>
              <a:t>Entwöhnung</a:t>
            </a:r>
          </a:p>
        </p:txBody>
      </p:sp>
      <p:pic>
        <p:nvPicPr>
          <p:cNvPr id="15" name="Picture 7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57" y="331084"/>
            <a:ext cx="1195572" cy="179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 rot="16200000">
            <a:off x="6017398" y="1239279"/>
            <a:ext cx="161360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500" dirty="0">
                <a:solidFill>
                  <a:schemeClr val="bg1">
                    <a:lumMod val="50000"/>
                  </a:schemeClr>
                </a:solidFill>
                <a:latin typeface="Rotis Sans Serif Std" pitchFamily="34" charset="0"/>
              </a:rPr>
              <a:t>Foto: Phillip Bartz, Leibniz Universität Hannover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7005450" y="908721"/>
            <a:ext cx="344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135313" algn="r"/>
              </a:tabLst>
              <a:defRPr/>
            </a:pPr>
            <a:r>
              <a:rPr lang="de-DE" altLang="de-DE" sz="1400" dirty="0">
                <a:latin typeface="Rotis Sans Serif Std" pitchFamily="34" charset="0"/>
              </a:rPr>
              <a:t>Tel. </a:t>
            </a:r>
            <a:r>
              <a:rPr lang="de-DE" altLang="de-DE" sz="1400" b="1" dirty="0">
                <a:latin typeface="Rotis Sans Serif Std" pitchFamily="34" charset="0"/>
              </a:rPr>
              <a:t>	</a:t>
            </a:r>
            <a:r>
              <a:rPr lang="de-DE" altLang="de-DE" sz="1400" dirty="0">
                <a:latin typeface="Rotis Sans Serif Std" pitchFamily="34" charset="0"/>
              </a:rPr>
              <a:t>+49  511  </a:t>
            </a:r>
            <a:r>
              <a:rPr lang="de-DE" altLang="de-DE" sz="1400" b="1" dirty="0">
                <a:latin typeface="Rotis Sans Serif Std" pitchFamily="34" charset="0"/>
              </a:rPr>
              <a:t>762 - 4908</a:t>
            </a:r>
          </a:p>
          <a:p>
            <a:pPr>
              <a:tabLst>
                <a:tab pos="3135313" algn="r"/>
              </a:tabLst>
              <a:defRPr/>
            </a:pPr>
            <a:endParaRPr lang="de-DE" altLang="de-DE" sz="1400" dirty="0">
              <a:latin typeface="Rotis Sans Serif Std" pitchFamily="34" charset="0"/>
              <a:cs typeface="Times New Roman" pitchFamily="18" charset="0"/>
            </a:endParaRPr>
          </a:p>
          <a:p>
            <a:pPr>
              <a:tabLst>
                <a:tab pos="3135313" algn="r"/>
              </a:tabLst>
              <a:defRPr/>
            </a:pPr>
            <a:r>
              <a:rPr lang="de-DE" altLang="de-DE" sz="1400" dirty="0">
                <a:latin typeface="Rotis Sans Serif Std" pitchFamily="34" charset="0"/>
              </a:rPr>
              <a:t>Postanschrift: 	Welfengarten 1  </a:t>
            </a:r>
          </a:p>
          <a:p>
            <a:pPr>
              <a:tabLst>
                <a:tab pos="3135313" algn="r"/>
              </a:tabLst>
              <a:defRPr/>
            </a:pPr>
            <a:r>
              <a:rPr lang="de-DE" altLang="de-DE" sz="1400" dirty="0">
                <a:latin typeface="Rotis Sans Serif Std" pitchFamily="34" charset="0"/>
              </a:rPr>
              <a:t>	30167 Hannover</a:t>
            </a:r>
          </a:p>
          <a:p>
            <a:pPr>
              <a:tabLst>
                <a:tab pos="3135313" algn="r"/>
              </a:tabLst>
              <a:defRPr/>
            </a:pPr>
            <a:r>
              <a:rPr lang="de-DE" altLang="de-DE" sz="1400" dirty="0">
                <a:latin typeface="Rotis Sans Serif Std" pitchFamily="34" charset="0"/>
              </a:rPr>
              <a:t>Büro:	           Wilhelm-Busch-Str. 22   2. OG         </a:t>
            </a:r>
          </a:p>
          <a:p>
            <a:pPr>
              <a:tabLst>
                <a:tab pos="3135313" algn="r"/>
              </a:tabLst>
              <a:defRPr/>
            </a:pPr>
            <a:r>
              <a:rPr lang="de-DE" altLang="de-DE" sz="1400" dirty="0">
                <a:latin typeface="Rotis Sans Serif Std" pitchFamily="34" charset="0"/>
              </a:rPr>
              <a:t>E-Mail:	</a:t>
            </a:r>
            <a:r>
              <a:rPr lang="de-DE" altLang="de-DE" sz="1400" b="1" dirty="0">
                <a:solidFill>
                  <a:srgbClr val="004F9E"/>
                </a:solidFill>
                <a:latin typeface="Rotis Sans Serif Std" pitchFamily="34" charset="0"/>
              </a:rPr>
              <a:t>anne.schwarz@zuv.uni-hannover.de</a:t>
            </a:r>
          </a:p>
        </p:txBody>
      </p:sp>
      <p:sp>
        <p:nvSpPr>
          <p:cNvPr id="18" name="Rechteck 17"/>
          <p:cNvSpPr/>
          <p:nvPr/>
        </p:nvSpPr>
        <p:spPr>
          <a:xfrm>
            <a:off x="2056539" y="6062055"/>
            <a:ext cx="83693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1882775" algn="l"/>
              </a:tabLst>
              <a:defRPr/>
            </a:pPr>
            <a:r>
              <a:rPr lang="de-DE" altLang="de-DE" sz="2000" b="1" dirty="0">
                <a:solidFill>
                  <a:srgbClr val="004F9E"/>
                </a:solidFill>
                <a:latin typeface="Rotis Sans Serif Std" pitchFamily="34" charset="0"/>
                <a:ea typeface="ＭＳ Ｐゴシック" pitchFamily="34" charset="-128"/>
              </a:rPr>
              <a:t>www.suchtbeauftragte.uni-hannover.de</a:t>
            </a:r>
            <a:endParaRPr lang="de-DE" sz="2000" dirty="0">
              <a:solidFill>
                <a:srgbClr val="004F9E"/>
              </a:solidFill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056539" y="5405320"/>
            <a:ext cx="83693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1882775" algn="l"/>
              </a:tabLst>
              <a:defRPr/>
            </a:pPr>
            <a:r>
              <a:rPr lang="de-DE" altLang="de-DE" sz="2800" b="1" dirty="0" smtClean="0">
                <a:solidFill>
                  <a:srgbClr val="99C92D"/>
                </a:solidFill>
                <a:latin typeface="Rotis Sans Serif Std" pitchFamily="34" charset="0"/>
                <a:ea typeface="ＭＳ Ｐゴシック" pitchFamily="34" charset="-128"/>
              </a:rPr>
              <a:t>Vielen Dank für Ihre Aufmerksamkeit!</a:t>
            </a:r>
            <a:endParaRPr lang="de-DE" sz="2800" dirty="0">
              <a:solidFill>
                <a:srgbClr val="99C92D"/>
              </a:solidFill>
              <a:latin typeface="Rotis Sans Serif Std" pitchFamily="34" charset="0"/>
              <a:ea typeface="ＭＳ Ｐゴシック" pitchFamily="34" charset="-128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 bwMode="auto">
          <a:xfrm>
            <a:off x="381602" y="6552498"/>
            <a:ext cx="10725952" cy="30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</p:txBody>
      </p:sp>
    </p:spTree>
    <p:extLst>
      <p:ext uri="{BB962C8B-B14F-4D97-AF65-F5344CB8AC3E}">
        <p14:creationId xmlns:p14="http://schemas.microsoft.com/office/powerpoint/2010/main" val="7063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4" grpId="0" animBg="1"/>
      <p:bldP spid="5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4893" y="1122364"/>
            <a:ext cx="10023108" cy="504306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solidFill>
                  <a:srgbClr val="004F9E"/>
                </a:solidFill>
              </a:rPr>
              <a:t>Übergeordnete Gesetze </a:t>
            </a:r>
            <a:r>
              <a:rPr lang="de-DE" altLang="de-DE" sz="2400" dirty="0" smtClean="0">
                <a:solidFill>
                  <a:srgbClr val="004F9E"/>
                </a:solidFill>
              </a:rPr>
              <a:t>zur </a:t>
            </a:r>
            <a:r>
              <a:rPr lang="de-DE" altLang="de-DE" sz="2400" dirty="0">
                <a:solidFill>
                  <a:srgbClr val="004F9E"/>
                </a:solidFill>
              </a:rPr>
              <a:t>Suchtprävention</a:t>
            </a:r>
            <a:r>
              <a:rPr lang="de-DE" altLang="de-DE" sz="2400" dirty="0" smtClean="0">
                <a:solidFill>
                  <a:srgbClr val="004F9E"/>
                </a:solidFill>
              </a:rPr>
              <a:t>:</a:t>
            </a:r>
            <a:br>
              <a:rPr lang="de-DE" altLang="de-DE" sz="2400" dirty="0" smtClean="0">
                <a:solidFill>
                  <a:srgbClr val="004F9E"/>
                </a:solidFill>
              </a:rPr>
            </a:b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Rechteck 3"/>
          <p:cNvSpPr/>
          <p:nvPr/>
        </p:nvSpPr>
        <p:spPr>
          <a:xfrm>
            <a:off x="644892" y="1374517"/>
            <a:ext cx="77098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Rotis Sans Serif Std" pitchFamily="34" charset="0"/>
              </a:rPr>
              <a:t>u. a.	</a:t>
            </a:r>
            <a:r>
              <a:rPr lang="de-DE" altLang="de-DE" b="1" dirty="0">
                <a:latin typeface="Rotis Sans Serif Std" pitchFamily="34" charset="0"/>
              </a:rPr>
              <a:t>:: Arbeitsschutzgesetz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</a:rPr>
              <a:t>	:: Betäubungsmittelgesetz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>	</a:t>
            </a:r>
            <a:r>
              <a:rPr lang="de-DE" altLang="de-DE" b="1" dirty="0">
                <a:latin typeface="Rotis Sans Serif Std" pitchFamily="34" charset="0"/>
              </a:rPr>
              <a:t>:: Unfallverhütungsvorschriften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</a:rPr>
              <a:t>	:: Straßenverkehrsordnung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</a:rPr>
              <a:t>	:: Jugendschutzgesetz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</a:rPr>
              <a:t>	:: Niedersächsisches Nichtraucherschutzgesetz </a:t>
            </a:r>
            <a:r>
              <a:rPr lang="de-DE" altLang="de-DE" dirty="0">
                <a:latin typeface="Rotis Sans Serif Std" pitchFamily="34" charset="0"/>
                <a:sym typeface="Symbol" charset="2"/>
              </a:rPr>
              <a:t> </a:t>
            </a:r>
            <a:r>
              <a:rPr lang="de-DE" altLang="de-DE" b="1" dirty="0">
                <a:latin typeface="Rotis Sans Serif Std" pitchFamily="34" charset="0"/>
              </a:rPr>
              <a:t>Hausordnung</a:t>
            </a: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Rotis Sans Serif Std" pitchFamily="34" charset="0"/>
              </a:rPr>
              <a:t/>
            </a:r>
            <a:b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Rotis Sans Serif Std" pitchFamily="34" charset="0"/>
              </a:rPr>
            </a:br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Rotis Sans Serif Std" pitchFamily="34" charset="0"/>
              </a:rPr>
              <a:t/>
            </a:r>
            <a:b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Rotis Sans Serif Std" pitchFamily="34" charset="0"/>
              </a:rPr>
            </a:b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763487" y="3371567"/>
            <a:ext cx="10488445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3A6EB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A6EB0"/>
                </a:solidFill>
                <a:latin typeface="Agfa Rotis Sans Serif" pitchFamily="2" charset="0"/>
                <a:ea typeface="ＭＳ Ｐゴシック" pitchFamily="34" charset="-128"/>
              </a:defRPr>
            </a:lvl9pPr>
          </a:lstStyle>
          <a:p>
            <a:pPr defTabSz="534988">
              <a:defRPr/>
            </a:pPr>
            <a:r>
              <a:rPr lang="de-DE" altLang="de-DE" sz="2800" b="1" kern="0" dirty="0" smtClean="0">
                <a:solidFill>
                  <a:srgbClr val="004F9E"/>
                </a:solidFill>
                <a:latin typeface="Rotis Sans Serif Std" pitchFamily="34" charset="0"/>
              </a:rPr>
              <a:t>Interne Regelungen </a:t>
            </a:r>
            <a:r>
              <a:rPr lang="de-DE" altLang="de-DE" kern="0" dirty="0" smtClean="0">
                <a:solidFill>
                  <a:srgbClr val="004F9E"/>
                </a:solidFill>
                <a:latin typeface="Rotis Sans Serif Std" pitchFamily="34" charset="0"/>
              </a:rPr>
              <a:t>	</a:t>
            </a:r>
            <a:br>
              <a:rPr lang="de-DE" altLang="de-DE" kern="0" dirty="0" smtClean="0">
                <a:solidFill>
                  <a:srgbClr val="004F9E"/>
                </a:solidFill>
                <a:latin typeface="Rotis Sans Serif Std" pitchFamily="34" charset="0"/>
              </a:rPr>
            </a:br>
            <a:endParaRPr lang="de-DE" altLang="de-DE" sz="1200" kern="0" dirty="0" smtClean="0">
              <a:solidFill>
                <a:srgbClr val="004F9E"/>
              </a:solidFill>
              <a:latin typeface="Rotis Sans Serif Std" pitchFamily="34" charset="0"/>
            </a:endParaRPr>
          </a:p>
          <a:p>
            <a:pPr marL="285750" indent="-285750" defTabSz="534988">
              <a:buFont typeface="Symbol" panose="05050102010706020507" pitchFamily="18" charset="2"/>
              <a:buChar char="®"/>
              <a:defRPr/>
            </a:pPr>
            <a:r>
              <a:rPr lang="de-DE" altLang="de-DE" sz="1800" b="1" kern="0" dirty="0" smtClean="0">
                <a:solidFill>
                  <a:srgbClr val="004F9E"/>
                </a:solidFill>
                <a:latin typeface="Rotis Sans Serif Std" pitchFamily="34" charset="0"/>
              </a:rPr>
              <a:t>Sicherheitsgefahr durch den Konsum wahrnehmungsverändernder Substanzen</a:t>
            </a:r>
            <a:r>
              <a:rPr lang="de-DE" altLang="de-DE" sz="1800" b="1" kern="0" dirty="0" smtClean="0">
                <a:solidFill>
                  <a:srgbClr val="2060BE"/>
                </a:solidFill>
                <a:latin typeface="Rotis Sans Serif Std" pitchFamily="34" charset="0"/>
              </a:rPr>
              <a:t> </a:t>
            </a:r>
          </a:p>
          <a:p>
            <a:pPr defTabSz="534988">
              <a:defRPr/>
            </a:pPr>
            <a:r>
              <a:rPr lang="de-DE" altLang="de-DE" sz="1800" b="1" kern="0" dirty="0">
                <a:solidFill>
                  <a:srgbClr val="2060BE"/>
                </a:solidFill>
                <a:latin typeface="Rotis Sans Serif Std" pitchFamily="34" charset="0"/>
              </a:rPr>
              <a:t>	</a:t>
            </a:r>
            <a:r>
              <a:rPr lang="de-DE" altLang="de-DE" sz="1800" b="1" kern="0" dirty="0" smtClean="0">
                <a:solidFill>
                  <a:schemeClr val="tx1"/>
                </a:solidFill>
                <a:latin typeface="Rotis Sans Serif Std" pitchFamily="34" charset="0"/>
              </a:rPr>
              <a:t>–</a:t>
            </a:r>
            <a:r>
              <a:rPr lang="de-DE" altLang="de-DE" sz="1800" b="1" kern="0" dirty="0" smtClean="0">
                <a:solidFill>
                  <a:srgbClr val="FF0000"/>
                </a:solidFill>
                <a:latin typeface="Rotis Sans Serif Std" pitchFamily="34" charset="0"/>
              </a:rPr>
              <a:t> </a:t>
            </a:r>
            <a:r>
              <a:rPr lang="de-DE" altLang="de-DE" sz="1800" kern="0" dirty="0" smtClean="0">
                <a:solidFill>
                  <a:srgbClr val="000000"/>
                </a:solidFill>
                <a:latin typeface="Rotis Sans Serif Std" pitchFamily="34" charset="0"/>
              </a:rPr>
              <a:t>Konsumverbot bei gefahrgeneigten Tätigkeiten</a:t>
            </a:r>
            <a:r>
              <a:rPr lang="de-DE" altLang="de-DE" sz="1800" kern="0" dirty="0" smtClean="0">
                <a:solidFill>
                  <a:srgbClr val="92D050"/>
                </a:solidFill>
                <a:latin typeface="Rotis Sans Serif Std" pitchFamily="34" charset="0"/>
              </a:rPr>
              <a:t> </a:t>
            </a:r>
            <a:r>
              <a:rPr lang="de-DE" altLang="de-DE" sz="1800" b="1" kern="0" dirty="0">
                <a:solidFill>
                  <a:srgbClr val="000000"/>
                </a:solidFill>
                <a:latin typeface="Rotis Sans Serif Std" pitchFamily="34" charset="0"/>
              </a:rPr>
              <a:t/>
            </a:r>
            <a:br>
              <a:rPr lang="de-DE" altLang="de-DE" sz="1800" b="1" kern="0" dirty="0">
                <a:solidFill>
                  <a:srgbClr val="000000"/>
                </a:solidFill>
                <a:latin typeface="Rotis Sans Serif Std" pitchFamily="34" charset="0"/>
              </a:rPr>
            </a:br>
            <a:r>
              <a:rPr lang="de-DE" altLang="de-DE" sz="1800" b="1" kern="0" dirty="0" smtClean="0">
                <a:solidFill>
                  <a:srgbClr val="000000"/>
                </a:solidFill>
                <a:latin typeface="Rotis Sans Serif Std" pitchFamily="34" charset="0"/>
              </a:rPr>
              <a:t/>
            </a:r>
            <a:br>
              <a:rPr lang="de-DE" altLang="de-DE" sz="1800" b="1" kern="0" dirty="0" smtClean="0">
                <a:solidFill>
                  <a:srgbClr val="000000"/>
                </a:solidFill>
                <a:latin typeface="Rotis Sans Serif Std" pitchFamily="34" charset="0"/>
              </a:rPr>
            </a:br>
            <a:r>
              <a:rPr lang="de-DE" altLang="de-DE" sz="1800" kern="0" dirty="0" smtClean="0">
                <a:solidFill>
                  <a:srgbClr val="004F9E"/>
                </a:solidFill>
                <a:latin typeface="Rotis Sans Serif Std" pitchFamily="34" charset="0"/>
                <a:sym typeface="Symbol" charset="2"/>
              </a:rPr>
              <a:t> </a:t>
            </a:r>
            <a:r>
              <a:rPr lang="de-DE" altLang="de-DE" sz="1800" b="1" kern="0" dirty="0" smtClean="0">
                <a:solidFill>
                  <a:srgbClr val="004F9E"/>
                </a:solidFill>
                <a:latin typeface="Rotis Sans Serif Std" pitchFamily="34" charset="0"/>
              </a:rPr>
              <a:t>Dienstanweisung für den Umgang mit akut auffälligen Beschäftigten </a:t>
            </a:r>
            <a:r>
              <a:rPr lang="de-DE" altLang="de-DE" sz="1800" b="1" kern="0" dirty="0" smtClean="0">
                <a:latin typeface="Rotis Sans Serif Std" pitchFamily="34" charset="0"/>
              </a:rPr>
              <a:t>	</a:t>
            </a:r>
            <a:r>
              <a:rPr lang="de-DE" altLang="de-DE" sz="1800" b="1" kern="0" dirty="0">
                <a:solidFill>
                  <a:schemeClr val="tx1"/>
                </a:solidFill>
                <a:latin typeface="Rotis Sans Serif Std" pitchFamily="34" charset="0"/>
              </a:rPr>
              <a:t> </a:t>
            </a:r>
            <a:r>
              <a:rPr lang="de-DE" altLang="de-DE" sz="1800" b="1" kern="0" dirty="0" smtClean="0">
                <a:solidFill>
                  <a:schemeClr val="tx1"/>
                </a:solidFill>
                <a:latin typeface="Rotis Sans Serif Std" pitchFamily="34" charset="0"/>
              </a:rPr>
              <a:t/>
            </a:r>
            <a:br>
              <a:rPr lang="de-DE" altLang="de-DE" sz="1800" b="1" kern="0" dirty="0" smtClean="0">
                <a:solidFill>
                  <a:schemeClr val="tx1"/>
                </a:solidFill>
                <a:latin typeface="Rotis Sans Serif Std" pitchFamily="34" charset="0"/>
              </a:rPr>
            </a:br>
            <a:r>
              <a:rPr lang="de-DE" altLang="de-DE" sz="1800" b="1" kern="0" dirty="0" smtClean="0">
                <a:solidFill>
                  <a:schemeClr val="tx1"/>
                </a:solidFill>
                <a:latin typeface="Rotis Sans Serif Std" pitchFamily="34" charset="0"/>
              </a:rPr>
              <a:t>	– </a:t>
            </a:r>
            <a:r>
              <a:rPr lang="de-DE" altLang="de-DE" sz="1800" kern="0" dirty="0" smtClean="0">
                <a:solidFill>
                  <a:srgbClr val="000000"/>
                </a:solidFill>
                <a:latin typeface="Rotis Sans Serif Std" pitchFamily="34" charset="0"/>
              </a:rPr>
              <a:t>regelt das Nach-Hause-schicken</a:t>
            </a:r>
            <a:r>
              <a:rPr lang="de-DE" altLang="de-DE" sz="1800" b="1" kern="0" dirty="0">
                <a:solidFill>
                  <a:srgbClr val="000000"/>
                </a:solidFill>
                <a:latin typeface="Rotis Sans Serif Std" pitchFamily="34" charset="0"/>
              </a:rPr>
              <a:t/>
            </a:r>
            <a:br>
              <a:rPr lang="de-DE" altLang="de-DE" sz="1800" b="1" kern="0" dirty="0">
                <a:solidFill>
                  <a:srgbClr val="000000"/>
                </a:solidFill>
                <a:latin typeface="Rotis Sans Serif Std" pitchFamily="34" charset="0"/>
              </a:rPr>
            </a:br>
            <a:r>
              <a:rPr lang="de-DE" altLang="de-DE" sz="1800" b="1" kern="0" dirty="0" smtClean="0">
                <a:latin typeface="Rotis Sans Serif Std" pitchFamily="34" charset="0"/>
              </a:rPr>
              <a:t/>
            </a:r>
            <a:br>
              <a:rPr lang="de-DE" altLang="de-DE" sz="1800" b="1" kern="0" dirty="0" smtClean="0">
                <a:latin typeface="Rotis Sans Serif Std" pitchFamily="34" charset="0"/>
              </a:rPr>
            </a:br>
            <a:r>
              <a:rPr lang="de-DE" altLang="de-DE" sz="1800" kern="0" dirty="0" smtClean="0">
                <a:solidFill>
                  <a:srgbClr val="004F9E"/>
                </a:solidFill>
                <a:latin typeface="Rotis Sans Serif Std" pitchFamily="34" charset="0"/>
                <a:sym typeface="Symbol" charset="2"/>
              </a:rPr>
              <a:t> </a:t>
            </a:r>
            <a:r>
              <a:rPr lang="de-DE" altLang="de-DE" sz="1800" b="1" kern="0" dirty="0" smtClean="0">
                <a:solidFill>
                  <a:srgbClr val="004F9E"/>
                </a:solidFill>
                <a:latin typeface="Rotis Sans Serif Std" pitchFamily="34" charset="0"/>
              </a:rPr>
              <a:t>Interventionsleitfaden für Führungskräfte </a:t>
            </a:r>
            <a:r>
              <a:rPr lang="de-DE" altLang="de-DE" sz="1800" b="1" kern="0" dirty="0" smtClean="0">
                <a:solidFill>
                  <a:srgbClr val="0070C0"/>
                </a:solidFill>
                <a:latin typeface="Rotis Sans Serif Std" pitchFamily="34" charset="0"/>
              </a:rPr>
              <a:t/>
            </a:r>
            <a:br>
              <a:rPr lang="de-DE" altLang="de-DE" sz="1800" b="1" kern="0" dirty="0" smtClean="0">
                <a:solidFill>
                  <a:srgbClr val="0070C0"/>
                </a:solidFill>
                <a:latin typeface="Rotis Sans Serif Std" pitchFamily="34" charset="0"/>
              </a:rPr>
            </a:br>
            <a:r>
              <a:rPr lang="de-DE" altLang="de-DE" sz="1800" b="1" kern="0" dirty="0" smtClean="0">
                <a:solidFill>
                  <a:schemeClr val="tx1"/>
                </a:solidFill>
                <a:latin typeface="Rotis Sans Serif Std" pitchFamily="34" charset="0"/>
              </a:rPr>
              <a:t>	– ab</a:t>
            </a:r>
            <a:r>
              <a:rPr lang="de-DE" altLang="de-DE" sz="1800" kern="0" dirty="0" smtClean="0">
                <a:solidFill>
                  <a:schemeClr val="tx1"/>
                </a:solidFill>
                <a:latin typeface="Rotis Sans Serif Std" pitchFamily="34" charset="0"/>
              </a:rPr>
              <a:t>gestufte Gespräche bei Auffälligkeit durch Suchtmittelkonsum</a:t>
            </a:r>
            <a:r>
              <a:rPr lang="de-DE" altLang="de-DE" sz="2000" b="1" kern="0" dirty="0" smtClean="0">
                <a:latin typeface="Rotis Sans Serif Std" pitchFamily="34" charset="0"/>
              </a:rPr>
              <a:t/>
            </a:r>
            <a:br>
              <a:rPr lang="de-DE" altLang="de-DE" sz="2000" b="1" kern="0" dirty="0" smtClean="0">
                <a:latin typeface="Rotis Sans Serif Std" pitchFamily="34" charset="0"/>
              </a:rPr>
            </a:br>
            <a:r>
              <a:rPr lang="de-DE" altLang="de-DE" sz="2000" b="1" kern="0" dirty="0" smtClean="0">
                <a:latin typeface="Rotis Sans Serif Std" pitchFamily="34" charset="0"/>
              </a:rPr>
              <a:t>		</a:t>
            </a:r>
            <a:r>
              <a:rPr lang="de-DE" altLang="de-DE" kern="0" dirty="0" smtClean="0">
                <a:solidFill>
                  <a:srgbClr val="260DDD"/>
                </a:solidFill>
                <a:latin typeface="Rotis Sans Serif Std" pitchFamily="34" charset="0"/>
              </a:rPr>
              <a:t/>
            </a:r>
            <a:br>
              <a:rPr lang="de-DE" altLang="de-DE" kern="0" dirty="0" smtClean="0">
                <a:solidFill>
                  <a:srgbClr val="260DDD"/>
                </a:solidFill>
                <a:latin typeface="Rotis Sans Serif Std" pitchFamily="34" charset="0"/>
              </a:rPr>
            </a:br>
            <a:endParaRPr lang="de-DE" altLang="de-DE" kern="0" dirty="0">
              <a:solidFill>
                <a:srgbClr val="260DDD"/>
              </a:solidFill>
              <a:latin typeface="Rotis Sans Serif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6474" y="979137"/>
            <a:ext cx="10140778" cy="912383"/>
          </a:xfrm>
        </p:spPr>
        <p:txBody>
          <a:bodyPr>
            <a:normAutofit/>
          </a:bodyPr>
          <a:lstStyle/>
          <a:p>
            <a:r>
              <a:rPr lang="de-DE" altLang="de-DE" dirty="0">
                <a:solidFill>
                  <a:srgbClr val="004F9E"/>
                </a:solidFill>
              </a:rPr>
              <a:t>Verantwortung des Arbeitnehmers </a:t>
            </a:r>
            <a:r>
              <a:rPr lang="de-DE" altLang="de-DE" dirty="0" smtClean="0">
                <a:solidFill>
                  <a:srgbClr val="004F9E"/>
                </a:solidFill>
              </a:rPr>
              <a:t>für </a:t>
            </a:r>
            <a:r>
              <a:rPr lang="de-DE" altLang="de-DE" dirty="0">
                <a:solidFill>
                  <a:srgbClr val="004F9E"/>
                </a:solidFill>
              </a:rPr>
              <a:t>den </a:t>
            </a:r>
            <a:r>
              <a:rPr lang="de-DE" altLang="de-DE" dirty="0" smtClean="0">
                <a:solidFill>
                  <a:srgbClr val="004F9E"/>
                </a:solidFill>
              </a:rPr>
              <a:t>Arbeitsschutz</a:t>
            </a: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7795" y="2034746"/>
            <a:ext cx="10917135" cy="423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</a:pPr>
            <a:r>
              <a:rPr lang="de-DE" altLang="de-DE" b="1" dirty="0" smtClean="0"/>
              <a:t/>
            </a:r>
            <a:br>
              <a:rPr lang="de-DE" altLang="de-DE" b="1" dirty="0" smtClean="0"/>
            </a:br>
            <a:r>
              <a:rPr lang="de-DE" altLang="de-DE" sz="1800" b="1" dirty="0" smtClean="0"/>
              <a:t>:: Pflichten der Beschäftigten </a:t>
            </a:r>
            <a:r>
              <a:rPr lang="de-DE" altLang="de-DE" sz="1800" b="1" dirty="0" smtClean="0">
                <a:solidFill>
                  <a:srgbClr val="000000"/>
                </a:solidFill>
              </a:rPr>
              <a:t>§ 15 ArbSchG</a:t>
            </a:r>
          </a:p>
          <a:p>
            <a:pPr>
              <a:buFont typeface="Wingdings" charset="2"/>
              <a:buNone/>
            </a:pPr>
            <a:r>
              <a:rPr lang="de-DE" altLang="de-DE" sz="1800" b="1" dirty="0" smtClean="0"/>
              <a:t>	</a:t>
            </a:r>
            <a:r>
              <a:rPr lang="de-DE" altLang="de-DE" sz="1800" dirty="0" smtClean="0"/>
              <a:t>Die Beschäftigten sind verpflichtet, nach ihren Möglichkeiten sowie gemäß der Unterweisung und Weisung des Arbeitgebers </a:t>
            </a:r>
            <a:r>
              <a:rPr lang="de-DE" altLang="de-DE" sz="1800" dirty="0" smtClean="0">
                <a:solidFill>
                  <a:srgbClr val="C00000"/>
                </a:solidFill>
              </a:rPr>
              <a:t>für ihre Sicherheit und Gesundheit bei der Arbeit Sorge zu tragen</a:t>
            </a:r>
            <a:r>
              <a:rPr lang="de-DE" altLang="de-DE" sz="1800" dirty="0" smtClean="0"/>
              <a:t>. </a:t>
            </a:r>
          </a:p>
          <a:p>
            <a:pPr>
              <a:buFont typeface="Wingdings" charset="2"/>
              <a:buNone/>
            </a:pPr>
            <a:r>
              <a:rPr lang="de-DE" altLang="de-DE" sz="1800" dirty="0" smtClean="0"/>
              <a:t>	Entsprechend … haben die Beschäftigten auch für die Sicherheit und Gesundheit der Personen zu sorgen, die</a:t>
            </a:r>
            <a:r>
              <a:rPr lang="de-DE" altLang="de-DE" sz="1800" dirty="0" smtClean="0">
                <a:solidFill>
                  <a:srgbClr val="FF0000"/>
                </a:solidFill>
              </a:rPr>
              <a:t> </a:t>
            </a:r>
            <a:r>
              <a:rPr lang="de-DE" altLang="de-DE" sz="1800" dirty="0" smtClean="0">
                <a:solidFill>
                  <a:srgbClr val="C00000"/>
                </a:solidFill>
              </a:rPr>
              <a:t>von ihren Handlungen oder Unterlassungen bei der Arbeit betroffen sind</a:t>
            </a:r>
            <a:r>
              <a:rPr lang="de-DE" altLang="de-DE" sz="1800" dirty="0" smtClean="0"/>
              <a:t>.</a:t>
            </a:r>
          </a:p>
          <a:p>
            <a:pPr>
              <a:buFont typeface="Wingdings" charset="2"/>
              <a:buNone/>
            </a:pPr>
            <a:endParaRPr lang="de-DE" altLang="de-DE" sz="1800" b="1" dirty="0" smtClean="0"/>
          </a:p>
          <a:p>
            <a:pPr>
              <a:buNone/>
            </a:pPr>
            <a:r>
              <a:rPr lang="de-DE" altLang="de-DE" sz="1800" b="1" dirty="0" smtClean="0"/>
              <a:t>	</a:t>
            </a:r>
            <a:r>
              <a:rPr lang="de-DE" altLang="de-DE" sz="1800" b="1" kern="0" dirty="0"/>
              <a:t>:: Besondere Unterstützungspflichten </a:t>
            </a:r>
            <a:r>
              <a:rPr lang="de-DE" altLang="de-DE" sz="1800" b="1" kern="0" dirty="0">
                <a:solidFill>
                  <a:srgbClr val="000000"/>
                </a:solidFill>
              </a:rPr>
              <a:t>§ 16 ArbSchG</a:t>
            </a:r>
          </a:p>
          <a:p>
            <a:pPr>
              <a:buNone/>
            </a:pPr>
            <a:r>
              <a:rPr lang="de-DE" altLang="de-DE" sz="1800" kern="0" dirty="0"/>
              <a:t>	Die Beschäftigten haben dem Arbeitgeber oder dem zuständigen Vorgesetzten </a:t>
            </a:r>
            <a:r>
              <a:rPr lang="de-DE" altLang="de-DE" sz="1800" kern="0" dirty="0">
                <a:solidFill>
                  <a:srgbClr val="C00000"/>
                </a:solidFill>
              </a:rPr>
              <a:t>jede</a:t>
            </a:r>
            <a:r>
              <a:rPr lang="de-DE" altLang="de-DE" sz="1800" kern="0" dirty="0">
                <a:solidFill>
                  <a:srgbClr val="FF0000"/>
                </a:solidFill>
              </a:rPr>
              <a:t> </a:t>
            </a:r>
            <a:r>
              <a:rPr lang="de-DE" altLang="de-DE" sz="1800" kern="0" dirty="0"/>
              <a:t>von ihnen festgestellte </a:t>
            </a:r>
            <a:r>
              <a:rPr lang="de-DE" altLang="de-DE" sz="1800" kern="0" dirty="0">
                <a:solidFill>
                  <a:srgbClr val="C00000"/>
                </a:solidFill>
              </a:rPr>
              <a:t>unmittelbare Gefahr für die Sicherheit und Gesundheit sowie</a:t>
            </a:r>
            <a:r>
              <a:rPr lang="de-DE" altLang="de-DE" sz="1800" kern="0" dirty="0">
                <a:solidFill>
                  <a:srgbClr val="FF0000"/>
                </a:solidFill>
              </a:rPr>
              <a:t> </a:t>
            </a:r>
            <a:r>
              <a:rPr lang="de-DE" altLang="de-DE" sz="1800" kern="0" dirty="0">
                <a:solidFill>
                  <a:srgbClr val="C00000"/>
                </a:solidFill>
              </a:rPr>
              <a:t>jeden … Defekt unverzüglich</a:t>
            </a:r>
            <a:r>
              <a:rPr lang="de-DE" altLang="de-DE" sz="1800" kern="0" dirty="0"/>
              <a:t> </a:t>
            </a:r>
            <a:r>
              <a:rPr lang="de-DE" altLang="de-DE" sz="1800" kern="0" dirty="0">
                <a:solidFill>
                  <a:srgbClr val="C00000"/>
                </a:solidFill>
              </a:rPr>
              <a:t>zu melden</a:t>
            </a:r>
            <a:r>
              <a:rPr lang="de-DE" altLang="de-DE" sz="1800" kern="0" dirty="0" smtClean="0"/>
              <a:t>.</a:t>
            </a:r>
          </a:p>
          <a:p>
            <a:pPr>
              <a:buNone/>
            </a:pPr>
            <a:endParaRPr lang="de-DE" altLang="de-DE" sz="1800" kern="0" dirty="0"/>
          </a:p>
          <a:p>
            <a:pPr>
              <a:buNone/>
            </a:pPr>
            <a:r>
              <a:rPr lang="de-DE" altLang="de-DE" sz="1800" b="1" kern="0" dirty="0" smtClean="0"/>
              <a:t>	:: </a:t>
            </a:r>
            <a:r>
              <a:rPr lang="de-DE" altLang="de-DE" sz="1800" b="1" kern="0" dirty="0"/>
              <a:t>Rechte der Beschäftigten § 17 ArbSchG</a:t>
            </a:r>
          </a:p>
          <a:p>
            <a:pPr>
              <a:buNone/>
            </a:pPr>
            <a:r>
              <a:rPr lang="de-DE" altLang="de-DE" sz="1800" kern="0" dirty="0"/>
              <a:t>	Die Beschäftigten sind berechtigt, dem Arbeitgebers </a:t>
            </a:r>
            <a:r>
              <a:rPr lang="de-DE" altLang="de-DE" sz="1800" kern="0" dirty="0">
                <a:solidFill>
                  <a:srgbClr val="B1C91F"/>
                </a:solidFill>
              </a:rPr>
              <a:t>Vorschläge</a:t>
            </a:r>
            <a:r>
              <a:rPr lang="de-DE" altLang="de-DE" sz="1800" kern="0" dirty="0"/>
              <a:t> zu allen Fragen der Sicherheit und des Gesundheitsschutzes bei der Arbeit zu machen.</a:t>
            </a:r>
          </a:p>
          <a:p>
            <a:pPr>
              <a:buNone/>
            </a:pPr>
            <a:endParaRPr lang="de-DE" altLang="de-DE" sz="1800" kern="0" dirty="0" smtClean="0"/>
          </a:p>
          <a:p>
            <a:pPr>
              <a:buNone/>
            </a:pPr>
            <a:endParaRPr lang="de-DE" altLang="de-DE" sz="1800" kern="0" dirty="0" smtClean="0"/>
          </a:p>
          <a:p>
            <a:pPr>
              <a:buNone/>
            </a:pPr>
            <a:endParaRPr lang="de-DE" altLang="de-DE" sz="1800" kern="0" dirty="0"/>
          </a:p>
          <a:p>
            <a:pPr>
              <a:buNone/>
            </a:pPr>
            <a:endParaRPr lang="de-DE" altLang="de-DE" sz="1800" kern="0" dirty="0" smtClean="0"/>
          </a:p>
          <a:p>
            <a:pPr>
              <a:buNone/>
            </a:pPr>
            <a:endParaRPr lang="de-DE" altLang="de-DE" sz="1800" kern="0" dirty="0" smtClean="0"/>
          </a:p>
          <a:p>
            <a:pPr>
              <a:buNone/>
            </a:pPr>
            <a:endParaRPr lang="de-DE" altLang="de-DE" sz="1800" kern="0" dirty="0"/>
          </a:p>
          <a:p>
            <a:pPr>
              <a:buFont typeface="Wingdings" charset="2"/>
              <a:buNone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6548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kern="0" dirty="0">
                <a:solidFill>
                  <a:srgbClr val="004F9E"/>
                </a:solidFill>
              </a:rPr>
              <a:t>Unfallgefahr</a:t>
            </a:r>
            <a:br>
              <a:rPr lang="de-DE" altLang="de-DE" kern="0" dirty="0">
                <a:solidFill>
                  <a:srgbClr val="004F9E"/>
                </a:solidFill>
              </a:rPr>
            </a:b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2282714" y="1836855"/>
            <a:ext cx="7369480" cy="3051026"/>
          </a:xfrm>
          <a:prstGeom prst="rect">
            <a:avLst/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de-DE" altLang="de-DE" sz="3200" dirty="0" smtClean="0">
              <a:solidFill>
                <a:srgbClr val="C00000"/>
              </a:solidFill>
              <a:latin typeface="Rotis Sans Serif Std" panose="020B0503030202020304" pitchFamily="34" charset="0"/>
            </a:endParaRPr>
          </a:p>
          <a:p>
            <a:pPr algn="ctr"/>
            <a:r>
              <a:rPr lang="de-DE" altLang="de-DE" sz="3200" dirty="0" smtClean="0">
                <a:solidFill>
                  <a:srgbClr val="C00000"/>
                </a:solidFill>
                <a:latin typeface="Rotis Sans Serif Std" panose="020B0503030202020304" pitchFamily="34" charset="0"/>
              </a:rPr>
              <a:t>Bei Tätigkeiten mit typischer Gefahr</a:t>
            </a:r>
            <a: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  <a:t/>
            </a:r>
            <a:b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</a:br>
            <a: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  <a:t>ist der Konsum von</a:t>
            </a:r>
            <a:b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</a:br>
            <a: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  <a:t>wahrnehmungsverändernden Substanzen </a:t>
            </a:r>
            <a:b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</a:br>
            <a:r>
              <a:rPr lang="de-DE" altLang="de-DE" sz="3200" dirty="0">
                <a:solidFill>
                  <a:srgbClr val="C00000"/>
                </a:solidFill>
                <a:latin typeface="Rotis Sans Serif Std" panose="020B0503030202020304" pitchFamily="34" charset="0"/>
              </a:rPr>
              <a:t>in der LUH verboten!</a:t>
            </a:r>
            <a:endParaRPr lang="de-DE" altLang="de-DE" sz="3200" dirty="0">
              <a:latin typeface="Rotis Sans Serif Std" pitchFamily="34" charset="0"/>
            </a:endParaRP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3297530" y="5602373"/>
            <a:ext cx="8013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de-DE" altLang="de-DE" sz="1600" dirty="0" smtClean="0">
                <a:solidFill>
                  <a:srgbClr val="004F9E"/>
                </a:solidFill>
                <a:latin typeface="Rotis Sans Serif Std" pitchFamily="34" charset="0"/>
              </a:rPr>
              <a:t>Rundschreiben: </a:t>
            </a:r>
            <a:r>
              <a:rPr lang="de-DE" altLang="de-DE" sz="1600" b="1" kern="0" dirty="0" smtClean="0">
                <a:solidFill>
                  <a:srgbClr val="004F9E"/>
                </a:solidFill>
                <a:latin typeface="Rotis Sans Serif Std" pitchFamily="34" charset="0"/>
              </a:rPr>
              <a:t>Sicherheitsgefahr </a:t>
            </a:r>
            <a:r>
              <a:rPr lang="de-DE" altLang="de-DE" sz="1600" b="1" kern="0" dirty="0">
                <a:solidFill>
                  <a:srgbClr val="004F9E"/>
                </a:solidFill>
                <a:latin typeface="Rotis Sans Serif Std" pitchFamily="34" charset="0"/>
              </a:rPr>
              <a:t>durch den Konsum wahrnehmungsverändernder </a:t>
            </a:r>
            <a:r>
              <a:rPr lang="de-DE" altLang="de-DE" sz="1600" b="1" kern="0" dirty="0" smtClean="0">
                <a:solidFill>
                  <a:srgbClr val="004F9E"/>
                </a:solidFill>
                <a:latin typeface="Rotis Sans Serif Std" pitchFamily="34" charset="0"/>
              </a:rPr>
              <a:t>Substanzen</a:t>
            </a:r>
            <a:br>
              <a:rPr lang="de-DE" altLang="de-DE" sz="1600" b="1" kern="0" dirty="0" smtClean="0">
                <a:solidFill>
                  <a:srgbClr val="004F9E"/>
                </a:solidFill>
                <a:latin typeface="Rotis Sans Serif Std" pitchFamily="34" charset="0"/>
              </a:rPr>
            </a:br>
            <a:r>
              <a:rPr lang="de-DE" altLang="de-DE" sz="1600" b="1" kern="0" dirty="0" smtClean="0">
                <a:solidFill>
                  <a:srgbClr val="004F9E"/>
                </a:solidFill>
                <a:latin typeface="Rotis Sans Serif Std" pitchFamily="34" charset="0"/>
              </a:rPr>
              <a:t> </a:t>
            </a:r>
            <a:r>
              <a:rPr lang="de-DE" altLang="de-DE" sz="1600" dirty="0" smtClean="0">
                <a:solidFill>
                  <a:srgbClr val="004F9E"/>
                </a:solidFill>
                <a:latin typeface="Rotis Sans Serif Std" pitchFamily="34" charset="0"/>
              </a:rPr>
              <a:t> </a:t>
            </a:r>
            <a:endParaRPr lang="de-DE" altLang="x-none" sz="1600" dirty="0">
              <a:solidFill>
                <a:srgbClr val="004F9E"/>
              </a:solidFill>
              <a:latin typeface="Rotis Sans Serif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746978"/>
            <a:ext cx="10140778" cy="912383"/>
          </a:xfrm>
        </p:spPr>
        <p:txBody>
          <a:bodyPr/>
          <a:lstStyle/>
          <a:p>
            <a:r>
              <a:rPr lang="de-DE" altLang="de-DE" dirty="0">
                <a:solidFill>
                  <a:srgbClr val="004F9E"/>
                </a:solidFill>
              </a:rPr>
              <a:t>Unfallverhütungsvorschriften  </a:t>
            </a:r>
            <a:r>
              <a:rPr lang="de-DE" altLang="de-DE" sz="2400" dirty="0">
                <a:solidFill>
                  <a:srgbClr val="004F9E"/>
                </a:solidFill>
              </a:rPr>
              <a:t>(DGUV V1)</a:t>
            </a: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Rechteck 2"/>
          <p:cNvSpPr>
            <a:spLocks noChangeArrowheads="1"/>
          </p:cNvSpPr>
          <p:nvPr/>
        </p:nvSpPr>
        <p:spPr bwMode="gray">
          <a:xfrm>
            <a:off x="516976" y="2102355"/>
            <a:ext cx="11187343" cy="158504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 defTabSz="733425">
              <a:spcBef>
                <a:spcPct val="0"/>
              </a:spcBef>
              <a:buClrTx/>
              <a:buNone/>
              <a:defRPr/>
            </a:pPr>
            <a:r>
              <a:rPr lang="de-DE" altLang="de-DE" sz="2400" b="1" kern="0" dirty="0" smtClean="0">
                <a:latin typeface="Rotis Sans Serif Std" pitchFamily="34" charset="0"/>
              </a:rPr>
              <a:t>  Pflichten des Unternehmers</a:t>
            </a:r>
          </a:p>
          <a:p>
            <a:pPr defTabSz="733425">
              <a:spcBef>
                <a:spcPct val="0"/>
              </a:spcBef>
              <a:buClrTx/>
              <a:buNone/>
              <a:defRPr/>
            </a:pPr>
            <a:endParaRPr lang="de-DE" altLang="de-DE" sz="2400" b="1" kern="0" dirty="0">
              <a:solidFill>
                <a:srgbClr val="FF0000"/>
              </a:solidFill>
              <a:latin typeface="Rotis Sans Serif Std" pitchFamily="34" charset="0"/>
            </a:endParaRPr>
          </a:p>
          <a:p>
            <a:pPr lvl="0" defTabSz="735013">
              <a:spcBef>
                <a:spcPct val="0"/>
              </a:spcBef>
              <a:buClrTx/>
              <a:buNone/>
              <a:tabLst>
                <a:tab pos="180975" algn="l"/>
              </a:tabLst>
              <a:defRPr/>
            </a:pPr>
            <a:r>
              <a:rPr lang="de-DE" altLang="de-DE" sz="2000" kern="0" dirty="0" smtClean="0">
                <a:solidFill>
                  <a:srgbClr val="000000"/>
                </a:solidFill>
                <a:latin typeface="Rotis Sans Serif Std" pitchFamily="34" charset="0"/>
              </a:rPr>
              <a:t>	§  </a:t>
            </a:r>
            <a:r>
              <a:rPr lang="de-DE" altLang="de-DE" sz="2000" kern="0" dirty="0">
                <a:solidFill>
                  <a:srgbClr val="000000"/>
                </a:solidFill>
                <a:latin typeface="Rotis Sans Serif Std" pitchFamily="34" charset="0"/>
              </a:rPr>
              <a:t>7 (2)</a:t>
            </a:r>
            <a:r>
              <a:rPr lang="de-DE" altLang="de-DE" sz="2000" b="1" kern="0" dirty="0">
                <a:solidFill>
                  <a:srgbClr val="000000"/>
                </a:solidFill>
                <a:latin typeface="Rotis Sans Serif Std" pitchFamily="34" charset="0"/>
              </a:rPr>
              <a:t>	Der Unternehmer darf Versicherte, die erkennbar nicht in </a:t>
            </a:r>
            <a:r>
              <a:rPr lang="de-DE" altLang="de-DE" sz="2000" b="1" kern="0" dirty="0" smtClean="0">
                <a:solidFill>
                  <a:srgbClr val="000000"/>
                </a:solidFill>
                <a:latin typeface="Rotis Sans Serif Std" pitchFamily="34" charset="0"/>
              </a:rPr>
              <a:t>der </a:t>
            </a:r>
            <a:r>
              <a:rPr lang="de-DE" altLang="de-DE" sz="2000" b="1" kern="0" dirty="0">
                <a:solidFill>
                  <a:srgbClr val="000000"/>
                </a:solidFill>
                <a:latin typeface="Rotis Sans Serif Std" pitchFamily="34" charset="0"/>
              </a:rPr>
              <a:t>Lage sind, eine Arbeit </a:t>
            </a:r>
            <a:r>
              <a:rPr lang="de-DE" altLang="de-DE" sz="2000" b="1" kern="0" dirty="0" smtClean="0">
                <a:solidFill>
                  <a:srgbClr val="000000"/>
                </a:solidFill>
                <a:latin typeface="Rotis Sans Serif Std" pitchFamily="34" charset="0"/>
              </a:rPr>
              <a:t>				ohne </a:t>
            </a:r>
            <a:r>
              <a:rPr lang="de-DE" altLang="de-DE" sz="2000" b="1" kern="0" dirty="0">
                <a:solidFill>
                  <a:srgbClr val="000000"/>
                </a:solidFill>
                <a:latin typeface="Rotis Sans Serif Std" pitchFamily="34" charset="0"/>
              </a:rPr>
              <a:t>Gefahr für sich oder andere </a:t>
            </a:r>
            <a:r>
              <a:rPr lang="de-DE" altLang="de-DE" sz="2000" b="1" kern="0" dirty="0" smtClean="0">
                <a:solidFill>
                  <a:srgbClr val="000000"/>
                </a:solidFill>
                <a:latin typeface="Rotis Sans Serif Std" pitchFamily="34" charset="0"/>
              </a:rPr>
              <a:t>auszuführen</a:t>
            </a:r>
            <a:r>
              <a:rPr lang="de-DE" altLang="de-DE" sz="2000" b="1" kern="0" dirty="0">
                <a:solidFill>
                  <a:srgbClr val="000000"/>
                </a:solidFill>
                <a:latin typeface="Rotis Sans Serif Std" pitchFamily="34" charset="0"/>
              </a:rPr>
              <a:t>, mit dieser Arbeit nicht </a:t>
            </a:r>
            <a:r>
              <a:rPr lang="de-DE" altLang="de-DE" sz="2000" b="1" kern="0" dirty="0" smtClean="0">
                <a:solidFill>
                  <a:srgbClr val="000000"/>
                </a:solidFill>
                <a:latin typeface="Rotis Sans Serif Std" pitchFamily="34" charset="0"/>
              </a:rPr>
              <a:t>beschäftigen</a:t>
            </a:r>
            <a:r>
              <a:rPr lang="de-DE" altLang="de-DE" sz="2000" b="1" kern="0" dirty="0">
                <a:solidFill>
                  <a:srgbClr val="000000"/>
                </a:solidFill>
                <a:latin typeface="Rotis Sans Serif Std" pitchFamily="34" charset="0"/>
              </a:rPr>
              <a:t>.</a:t>
            </a:r>
            <a: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  <a:t/>
            </a:r>
            <a:b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</a:br>
            <a: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  <a:t>     </a:t>
            </a:r>
            <a:endParaRPr lang="de-DE" altLang="de-DE" sz="2000" kern="0" dirty="0">
              <a:latin typeface="Rotis Sans Serif Std" pitchFamily="34" charset="0"/>
            </a:endParaRPr>
          </a:p>
        </p:txBody>
      </p:sp>
      <p:sp>
        <p:nvSpPr>
          <p:cNvPr id="5" name="Rechteck 2"/>
          <p:cNvSpPr>
            <a:spLocks noChangeArrowheads="1"/>
          </p:cNvSpPr>
          <p:nvPr/>
        </p:nvSpPr>
        <p:spPr bwMode="gray">
          <a:xfrm>
            <a:off x="516977" y="3972712"/>
            <a:ext cx="11187342" cy="227754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6EB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B2B2B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-"/>
              <a:defRPr sz="2000">
                <a:solidFill>
                  <a:schemeClr val="tx1"/>
                </a:solidFill>
                <a:latin typeface="Agfa Rotis Sans Serif" charset="0"/>
                <a:ea typeface="ＭＳ Ｐゴシック" charset="-128"/>
              </a:defRPr>
            </a:lvl9pPr>
          </a:lstStyle>
          <a:p>
            <a:pPr defTabSz="733425">
              <a:spcBef>
                <a:spcPct val="0"/>
              </a:spcBef>
              <a:buClrTx/>
              <a:buNone/>
              <a:defRPr/>
            </a:pPr>
            <a:r>
              <a:rPr lang="de-DE" altLang="de-DE" sz="2400" b="1" kern="0" dirty="0" smtClean="0">
                <a:latin typeface="Rotis Sans Serif Std" pitchFamily="34" charset="0"/>
              </a:rPr>
              <a:t>  Pflichten </a:t>
            </a:r>
            <a:r>
              <a:rPr lang="de-DE" altLang="de-DE" sz="2400" b="1" kern="0" dirty="0">
                <a:latin typeface="Rotis Sans Serif Std" pitchFamily="34" charset="0"/>
              </a:rPr>
              <a:t>der Versicherten</a:t>
            </a:r>
            <a:r>
              <a:rPr lang="de-DE" altLang="de-DE" sz="900" b="1" kern="0" dirty="0">
                <a:solidFill>
                  <a:srgbClr val="FF0000"/>
                </a:solidFill>
                <a:latin typeface="Rotis Sans Serif Std" pitchFamily="34" charset="0"/>
              </a:rPr>
              <a:t/>
            </a:r>
            <a:br>
              <a:rPr lang="de-DE" altLang="de-DE" sz="900" b="1" kern="0" dirty="0">
                <a:solidFill>
                  <a:srgbClr val="FF0000"/>
                </a:solidFill>
                <a:latin typeface="Rotis Sans Serif Std" pitchFamily="34" charset="0"/>
              </a:rPr>
            </a:br>
            <a:r>
              <a:rPr lang="de-DE" altLang="de-DE" sz="900" b="1" kern="0" dirty="0">
                <a:solidFill>
                  <a:srgbClr val="FF0000"/>
                </a:solidFill>
                <a:latin typeface="Rotis Sans Serif Std" pitchFamily="34" charset="0"/>
              </a:rPr>
              <a:t/>
            </a:r>
            <a:br>
              <a:rPr lang="de-DE" altLang="de-DE" sz="900" b="1" kern="0" dirty="0">
                <a:solidFill>
                  <a:srgbClr val="FF0000"/>
                </a:solidFill>
                <a:latin typeface="Rotis Sans Serif Std" pitchFamily="34" charset="0"/>
              </a:rPr>
            </a:br>
            <a:r>
              <a:rPr lang="de-DE" altLang="de-DE" sz="900" b="1" kern="0" dirty="0" smtClean="0">
                <a:solidFill>
                  <a:srgbClr val="FF0000"/>
                </a:solidFill>
                <a:latin typeface="Rotis Sans Serif Std" pitchFamily="34" charset="0"/>
              </a:rPr>
              <a:t>     </a:t>
            </a:r>
            <a:r>
              <a:rPr lang="de-DE" altLang="de-DE" sz="2000" kern="0" dirty="0" smtClean="0">
                <a:latin typeface="Rotis Sans Serif Std" pitchFamily="34" charset="0"/>
              </a:rPr>
              <a:t>§ </a:t>
            </a:r>
            <a:r>
              <a:rPr lang="de-DE" altLang="de-DE" sz="2000" kern="0" dirty="0">
                <a:latin typeface="Rotis Sans Serif Std" pitchFamily="34" charset="0"/>
              </a:rPr>
              <a:t>15 (2</a:t>
            </a:r>
            <a:r>
              <a:rPr lang="de-DE" altLang="de-DE" sz="2000" kern="0" dirty="0" smtClean="0">
                <a:latin typeface="Rotis Sans Serif Std" pitchFamily="34" charset="0"/>
              </a:rPr>
              <a:t>)	</a:t>
            </a:r>
            <a:r>
              <a:rPr lang="de-DE" altLang="de-DE" sz="2000" b="1" kern="0" dirty="0" smtClean="0">
                <a:latin typeface="Rotis Sans Serif Std" pitchFamily="34" charset="0"/>
              </a:rPr>
              <a:t>Versicherte </a:t>
            </a:r>
            <a:r>
              <a:rPr lang="de-DE" altLang="de-DE" sz="2000" b="1" kern="0" dirty="0">
                <a:latin typeface="Rotis Sans Serif Std" pitchFamily="34" charset="0"/>
              </a:rPr>
              <a:t>dürfen sich durch den Konsum von Alkohol, </a:t>
            </a:r>
            <a:r>
              <a:rPr lang="de-DE" altLang="de-DE" sz="2000" b="1" kern="0" dirty="0" smtClean="0">
                <a:latin typeface="Rotis Sans Serif Std" pitchFamily="34" charset="0"/>
              </a:rPr>
              <a:t>Drogen </a:t>
            </a:r>
            <a:r>
              <a:rPr lang="de-DE" altLang="de-DE" sz="2000" b="1" kern="0" dirty="0">
                <a:latin typeface="Rotis Sans Serif Std" pitchFamily="34" charset="0"/>
              </a:rPr>
              <a:t>oder anderen </a:t>
            </a:r>
            <a:r>
              <a:rPr lang="de-DE" altLang="de-DE" sz="2000" b="1" kern="0" dirty="0" smtClean="0">
                <a:latin typeface="Rotis Sans Serif Std" pitchFamily="34" charset="0"/>
              </a:rPr>
              <a:t>					berauschenden </a:t>
            </a:r>
            <a:r>
              <a:rPr lang="de-DE" altLang="de-DE" sz="2000" b="1" kern="0" dirty="0">
                <a:latin typeface="Rotis Sans Serif Std" pitchFamily="34" charset="0"/>
              </a:rPr>
              <a:t>Mitteln nicht in </a:t>
            </a:r>
            <a:r>
              <a:rPr lang="de-DE" altLang="de-DE" sz="2000" b="1" kern="0" dirty="0" smtClean="0">
                <a:latin typeface="Rotis Sans Serif Std" pitchFamily="34" charset="0"/>
              </a:rPr>
              <a:t>einen Zustand </a:t>
            </a:r>
            <a:r>
              <a:rPr lang="de-DE" altLang="de-DE" sz="2000" b="1" kern="0" dirty="0">
                <a:latin typeface="Rotis Sans Serif Std" pitchFamily="34" charset="0"/>
              </a:rPr>
              <a:t>versetzen, durch den sie sich selbst </a:t>
            </a:r>
            <a:r>
              <a:rPr lang="de-DE" altLang="de-DE" sz="2000" b="1" kern="0" dirty="0" smtClean="0">
                <a:latin typeface="Rotis Sans Serif Std" pitchFamily="34" charset="0"/>
              </a:rPr>
              <a:t>				oder andere gefährden </a:t>
            </a:r>
            <a:r>
              <a:rPr lang="de-DE" altLang="de-DE" sz="2000" b="1" kern="0" dirty="0">
                <a:latin typeface="Rotis Sans Serif Std" pitchFamily="34" charset="0"/>
              </a:rPr>
              <a:t>können.</a:t>
            </a:r>
            <a:br>
              <a:rPr lang="de-DE" altLang="de-DE" sz="2000" b="1" kern="0" dirty="0">
                <a:latin typeface="Rotis Sans Serif Std" pitchFamily="34" charset="0"/>
              </a:rPr>
            </a:br>
            <a:r>
              <a:rPr lang="de-DE" altLang="de-DE" sz="2000" kern="0" dirty="0">
                <a:latin typeface="Rotis Sans Serif Std" pitchFamily="34" charset="0"/>
              </a:rPr>
              <a:t/>
            </a:r>
            <a:br>
              <a:rPr lang="de-DE" altLang="de-DE" sz="2000" kern="0" dirty="0">
                <a:latin typeface="Rotis Sans Serif Std" pitchFamily="34" charset="0"/>
              </a:rPr>
            </a:br>
            <a:r>
              <a:rPr lang="de-DE" altLang="de-DE" sz="2000" b="1" kern="0" dirty="0">
                <a:latin typeface="Rotis Sans Serif Std" pitchFamily="34" charset="0"/>
              </a:rPr>
              <a:t>        </a:t>
            </a:r>
            <a:r>
              <a:rPr lang="de-DE" altLang="de-DE" sz="2000" b="1" kern="0" dirty="0" smtClean="0">
                <a:latin typeface="Rotis Sans Serif Std" pitchFamily="34" charset="0"/>
              </a:rPr>
              <a:t>   </a:t>
            </a:r>
            <a:r>
              <a:rPr lang="de-DE" altLang="de-DE" sz="2000" kern="0" dirty="0">
                <a:latin typeface="Rotis Sans Serif Std" pitchFamily="34" charset="0"/>
              </a:rPr>
              <a:t>(3)</a:t>
            </a:r>
            <a:r>
              <a:rPr lang="de-DE" altLang="de-DE" sz="2000" b="1" kern="0" dirty="0">
                <a:latin typeface="Rotis Sans Serif Std" pitchFamily="34" charset="0"/>
              </a:rPr>
              <a:t>	Absatz 2 gilt auch für die Einnahme von Medikamenten</a:t>
            </a:r>
            <a:r>
              <a:rPr lang="de-DE" altLang="de-DE" sz="2000" b="1" kern="0" dirty="0" smtClean="0">
                <a:latin typeface="Rotis Sans Serif Std" pitchFamily="34" charset="0"/>
              </a:rPr>
              <a:t>.</a:t>
            </a:r>
            <a:endParaRPr lang="de-DE" altLang="de-DE" sz="900" b="1" kern="0" dirty="0" smtClean="0">
              <a:latin typeface="Rotis Sans Serif Std" pitchFamily="34" charset="0"/>
            </a:endParaRPr>
          </a:p>
          <a:p>
            <a:pPr defTabSz="733425">
              <a:spcBef>
                <a:spcPct val="0"/>
              </a:spcBef>
              <a:buClrTx/>
              <a:buNone/>
              <a:defRPr/>
            </a:pPr>
            <a:endParaRPr lang="de-DE" altLang="de-DE" sz="900" kern="0" dirty="0">
              <a:latin typeface="Rotis Sans Serif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sz="4400" dirty="0" smtClean="0">
                <a:solidFill>
                  <a:srgbClr val="004F9E"/>
                </a:solidFill>
              </a:rPr>
              <a:t/>
            </a:r>
            <a:br>
              <a:rPr lang="de-DE" altLang="de-DE" sz="4400" dirty="0" smtClean="0">
                <a:solidFill>
                  <a:srgbClr val="004F9E"/>
                </a:solidFill>
              </a:rPr>
            </a:br>
            <a:r>
              <a:rPr lang="de-DE" dirty="0">
                <a:solidFill>
                  <a:srgbClr val="004F9E"/>
                </a:solidFill>
              </a:rPr>
              <a:t>	</a:t>
            </a:r>
            <a:br>
              <a:rPr lang="de-DE" dirty="0">
                <a:solidFill>
                  <a:srgbClr val="004F9E"/>
                </a:solidFill>
              </a:rPr>
            </a:b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Rechteck 3"/>
          <p:cNvSpPr/>
          <p:nvPr/>
        </p:nvSpPr>
        <p:spPr>
          <a:xfrm>
            <a:off x="839368" y="535525"/>
            <a:ext cx="86415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2800" b="1" dirty="0">
                <a:solidFill>
                  <a:srgbClr val="004F9E"/>
                </a:solidFill>
                <a:latin typeface="Rotis Sans Serif Std" panose="020B0503030202020304" pitchFamily="34" charset="0"/>
              </a:rPr>
              <a:t>Unfallverhütung </a:t>
            </a:r>
            <a:br>
              <a:rPr lang="de-DE" altLang="de-DE" sz="2800" b="1" dirty="0">
                <a:solidFill>
                  <a:srgbClr val="004F9E"/>
                </a:solidFill>
                <a:latin typeface="Rotis Sans Serif Std" panose="020B0503030202020304" pitchFamily="34" charset="0"/>
              </a:rPr>
            </a:br>
            <a:r>
              <a:rPr lang="de-DE" altLang="de-DE" b="1" dirty="0">
                <a:solidFill>
                  <a:srgbClr val="004F9E"/>
                </a:solidFill>
                <a:latin typeface="Rotis Sans Serif Std" panose="020B0503030202020304" pitchFamily="34" charset="0"/>
              </a:rPr>
              <a:t>bei einem Mitarbeiter oder einer </a:t>
            </a:r>
            <a:r>
              <a:rPr lang="de-DE" b="1" dirty="0">
                <a:solidFill>
                  <a:srgbClr val="004F9E"/>
                </a:solidFill>
                <a:latin typeface="Rotis Sans Serif Std" panose="020B0503030202020304" pitchFamily="34" charset="0"/>
              </a:rPr>
              <a:t>Mitarbeiterin, </a:t>
            </a:r>
            <a:r>
              <a:rPr lang="de-DE" b="1" dirty="0" smtClean="0">
                <a:solidFill>
                  <a:srgbClr val="004F9E"/>
                </a:solidFill>
                <a:latin typeface="Rotis Sans Serif Std" panose="020B0503030202020304" pitchFamily="34" charset="0"/>
              </a:rPr>
              <a:t>die </a:t>
            </a:r>
            <a:r>
              <a:rPr lang="de-DE" b="1" dirty="0">
                <a:solidFill>
                  <a:srgbClr val="004F9E"/>
                </a:solidFill>
                <a:latin typeface="Rotis Sans Serif Std" panose="020B0503030202020304" pitchFamily="34" charset="0"/>
              </a:rPr>
              <a:t>nicht einsatzfähig wirkt:</a:t>
            </a:r>
            <a:br>
              <a:rPr lang="de-DE" b="1" dirty="0">
                <a:solidFill>
                  <a:srgbClr val="004F9E"/>
                </a:solidFill>
                <a:latin typeface="Rotis Sans Serif Std" panose="020B0503030202020304" pitchFamily="34" charset="0"/>
              </a:rPr>
            </a:br>
            <a:r>
              <a:rPr lang="de-DE" b="1" dirty="0">
                <a:solidFill>
                  <a:srgbClr val="004F9E"/>
                </a:solidFill>
                <a:latin typeface="Rotis Sans Serif Std" panose="020B0503030202020304" pitchFamily="34" charset="0"/>
              </a:rPr>
              <a:t>	</a:t>
            </a:r>
            <a:r>
              <a:rPr lang="de-DE" sz="2400" b="1" dirty="0">
                <a:solidFill>
                  <a:srgbClr val="004F9E"/>
                </a:solidFill>
                <a:latin typeface="Rotis Sans Serif Std" panose="020B0503030202020304" pitchFamily="34" charset="0"/>
              </a:rPr>
              <a:t>einen sicheren Heimweg gewährleisten </a:t>
            </a:r>
            <a:endParaRPr lang="de-DE" sz="2400" b="1" dirty="0">
              <a:latin typeface="Rotis Sans Serif Std" panose="020B05030302020203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9368" y="2096010"/>
            <a:ext cx="10682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b="1" dirty="0">
                <a:latin typeface="Rotis Sans Serif Std" pitchFamily="34" charset="0"/>
              </a:rPr>
              <a:t>Die Führungskraft ist gehalten, Hinweisen aus dem Mitarbeiterkreis nachzugehen.	</a:t>
            </a: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  <a:sym typeface="Wingdings" charset="2"/>
              </a:rPr>
              <a:t/>
            </a:r>
            <a:br>
              <a:rPr lang="de-DE" altLang="de-DE" b="1" dirty="0">
                <a:latin typeface="Rotis Sans Serif Std" pitchFamily="34" charset="0"/>
                <a:sym typeface="Wingdings" charset="2"/>
              </a:rPr>
            </a:br>
            <a:r>
              <a:rPr lang="de-DE" altLang="de-DE" b="1" dirty="0">
                <a:latin typeface="Rotis Sans Serif Std" pitchFamily="34" charset="0"/>
                <a:sym typeface="Wingdings" charset="2"/>
              </a:rPr>
              <a:t>::	</a:t>
            </a:r>
            <a:r>
              <a:rPr lang="de-DE" altLang="de-DE" b="1" dirty="0">
                <a:latin typeface="Rotis Sans Serif Std" pitchFamily="34" charset="0"/>
              </a:rPr>
              <a:t>Bei Verdacht,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muss die Führungskraft entscheiden</a:t>
            </a:r>
            <a:r>
              <a:rPr lang="de-DE" altLang="de-DE" b="1" dirty="0">
                <a:latin typeface="Rotis Sans Serif Std" pitchFamily="34" charset="0"/>
              </a:rPr>
              <a:t>, ob der oder die betroffene 	Person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einsatzfähig</a:t>
            </a:r>
            <a:r>
              <a:rPr lang="de-DE" altLang="de-DE" b="1" dirty="0">
                <a:latin typeface="Rotis Sans Serif Std" pitchFamily="34" charset="0"/>
              </a:rPr>
              <a:t> ist.</a:t>
            </a: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839368" y="3112758"/>
            <a:ext cx="106050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b="1" dirty="0">
                <a:latin typeface="Rotis Sans Serif Std" pitchFamily="34" charset="0"/>
                <a:sym typeface="Wingdings" charset="2"/>
              </a:rPr>
              <a:t>::	</a:t>
            </a:r>
            <a:r>
              <a:rPr lang="de-DE" altLang="de-DE" b="1" dirty="0">
                <a:latin typeface="Rotis Sans Serif Std" pitchFamily="34" charset="0"/>
              </a:rPr>
              <a:t>Kriterium zur Entfernung vom Arbeitsplatz ist die allgemeine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Lebenserfahrung</a:t>
            </a:r>
            <a:r>
              <a:rPr lang="de-DE" altLang="de-DE" b="1" dirty="0">
                <a:solidFill>
                  <a:srgbClr val="FF0000"/>
                </a:solidFill>
                <a:latin typeface="Rotis Sans Serif Std" pitchFamily="34" charset="0"/>
              </a:rPr>
              <a:t> </a:t>
            </a:r>
            <a:r>
              <a:rPr lang="de-DE" altLang="de-DE" b="1" dirty="0" smtClean="0">
                <a:latin typeface="Rotis Sans Serif Std" pitchFamily="34" charset="0"/>
              </a:rPr>
              <a:t>und</a:t>
            </a:r>
            <a:r>
              <a:rPr lang="de-DE" altLang="de-DE" b="1" dirty="0" smtClean="0">
                <a:solidFill>
                  <a:srgbClr val="FF0000"/>
                </a:solidFill>
                <a:latin typeface="Rotis Sans Serif Std" pitchFamily="34" charset="0"/>
              </a:rPr>
              <a:t>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„der Beweis des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</a:rPr>
              <a:t>	ersten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Anscheins“.</a:t>
            </a:r>
            <a:b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  <a:sym typeface="Wingdings" charset="2"/>
              </a:rPr>
              <a:t>:: 	</a:t>
            </a:r>
            <a:r>
              <a:rPr lang="de-DE" altLang="de-DE" b="1" dirty="0">
                <a:latin typeface="Rotis Sans Serif Std" pitchFamily="34" charset="0"/>
              </a:rPr>
              <a:t>Die Führungskraft zieht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mindestens eine Person hinzu </a:t>
            </a:r>
            <a:r>
              <a:rPr lang="de-DE" altLang="de-DE" b="1" dirty="0">
                <a:latin typeface="Rotis Sans Serif Std" pitchFamily="34" charset="0"/>
              </a:rPr>
              <a:t>(Zeuge, Beweishilfe).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  <a:sym typeface="Wingdings" charset="2"/>
              </a:rPr>
              <a:t>::	</a:t>
            </a:r>
            <a:r>
              <a:rPr lang="de-DE" altLang="de-DE" b="1" dirty="0">
                <a:latin typeface="Rotis Sans Serif Std" pitchFamily="34" charset="0"/>
              </a:rPr>
              <a:t>Wird der oder die betroffene Person nach Hause entlassen, trägt die 	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Führungskraft die Verantwortung </a:t>
            </a:r>
            <a:r>
              <a:rPr lang="de-DE" altLang="de-DE" b="1" dirty="0" smtClean="0">
                <a:solidFill>
                  <a:srgbClr val="C00000"/>
                </a:solidFill>
                <a:latin typeface="Rotis Sans Serif Std" pitchFamily="34" charset="0"/>
              </a:rPr>
              <a:t>	für </a:t>
            </a:r>
            <a:r>
              <a:rPr lang="de-DE" altLang="de-DE" b="1" dirty="0">
                <a:solidFill>
                  <a:srgbClr val="C00000"/>
                </a:solidFill>
                <a:latin typeface="Rotis Sans Serif Std" pitchFamily="34" charset="0"/>
              </a:rPr>
              <a:t>den sicheren Heimweg</a:t>
            </a:r>
            <a:r>
              <a:rPr lang="de-DE" altLang="de-DE" b="1" dirty="0">
                <a:latin typeface="Rotis Sans Serif Std" pitchFamily="34" charset="0"/>
              </a:rPr>
              <a:t>.</a:t>
            </a:r>
            <a:br>
              <a:rPr lang="de-DE" altLang="de-DE" b="1" dirty="0">
                <a:latin typeface="Rotis Sans Serif Std" pitchFamily="34" charset="0"/>
              </a:rPr>
            </a:br>
            <a:r>
              <a:rPr lang="de-DE" altLang="de-DE" dirty="0">
                <a:latin typeface="Rotis Sans Serif Std" pitchFamily="34" charset="0"/>
              </a:rPr>
              <a:t/>
            </a:r>
            <a:br>
              <a:rPr lang="de-DE" altLang="de-DE" dirty="0">
                <a:latin typeface="Rotis Sans Serif Std" pitchFamily="34" charset="0"/>
              </a:rPr>
            </a:br>
            <a:r>
              <a:rPr lang="de-DE" altLang="de-DE" b="1" dirty="0">
                <a:latin typeface="Rotis Sans Serif Std" pitchFamily="34" charset="0"/>
                <a:sym typeface="Wingdings" charset="2"/>
              </a:rPr>
              <a:t>::	</a:t>
            </a:r>
            <a:r>
              <a:rPr lang="de-DE" altLang="de-DE" b="1" dirty="0">
                <a:latin typeface="Rotis Sans Serif Std" pitchFamily="34" charset="0"/>
              </a:rPr>
              <a:t>Der oder die Betroffene hat die Kosten für den Heimtransport zu tragen.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887369" y="5885235"/>
            <a:ext cx="814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kern="0" dirty="0">
                <a:latin typeface="Rotis Sans Serif Std" pitchFamily="34" charset="0"/>
              </a:rPr>
              <a:t>Dienstanweisung für den Umgang mit akut auffälligen </a:t>
            </a:r>
            <a:r>
              <a:rPr lang="de-DE" altLang="de-DE" sz="1600" kern="0" dirty="0" smtClean="0">
                <a:latin typeface="Rotis Sans Serif Std" pitchFamily="34" charset="0"/>
              </a:rPr>
              <a:t>Beschäftigten, Rundschreiben 35/2016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29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223" y="531272"/>
            <a:ext cx="10140778" cy="896577"/>
          </a:xfrm>
        </p:spPr>
        <p:txBody>
          <a:bodyPr>
            <a:normAutofit/>
          </a:bodyPr>
          <a:lstStyle/>
          <a:p>
            <a:r>
              <a:rPr lang="de-DE" altLang="de-DE" dirty="0">
                <a:solidFill>
                  <a:srgbClr val="004F9E"/>
                </a:solidFill>
              </a:rPr>
              <a:t>Wegfall des </a:t>
            </a:r>
            <a:r>
              <a:rPr lang="de-DE" altLang="de-DE" dirty="0" smtClean="0">
                <a:solidFill>
                  <a:srgbClr val="004F9E"/>
                </a:solidFill>
              </a:rPr>
              <a:t>Versicherungsschutzes</a:t>
            </a:r>
            <a:endParaRPr lang="de-DE" dirty="0"/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381602" y="6552498"/>
            <a:ext cx="1072595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999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tis Sans Serif Std" panose="020B05030302020203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  <a:tabLst>
                <a:tab pos="4572000" algn="l"/>
              </a:tabLst>
            </a:pPr>
            <a:r>
              <a:rPr lang="de-DE" altLang="de-DE" sz="1300" dirty="0" smtClean="0"/>
              <a:t>Einweisung in die Arbeitssicherheit  - Modul 1   Basics  anne.schwarz@zuv.uni-hannover.de // (0511) 762 4908 // www.suchtbeauftragte.uni-hannover.de</a:t>
            </a:r>
          </a:p>
          <a:p>
            <a:pPr>
              <a:buFont typeface="Wingdings" charset="2"/>
              <a:buNone/>
              <a:tabLst>
                <a:tab pos="4572000" algn="l"/>
              </a:tabLst>
            </a:pPr>
            <a:endParaRPr lang="de-DE" altLang="de-DE" dirty="0"/>
          </a:p>
        </p:txBody>
      </p:sp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527223" y="1774491"/>
            <a:ext cx="1102309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Wer durch den Konsum einer wahr</a:t>
            </a:r>
            <a:r>
              <a:rPr lang="de-DE" altLang="de-DE" sz="2200" dirty="0" smtClean="0">
                <a:solidFill>
                  <a:srgbClr val="C00000"/>
                </a:solidFill>
                <a:latin typeface="Rotis Sans Serif Std" pitchFamily="34" charset="0"/>
              </a:rPr>
              <a:t>nehmungsverändernden </a:t>
            </a:r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Substanz </a:t>
            </a:r>
            <a:r>
              <a:rPr lang="de-DE" altLang="de-DE" sz="2200" dirty="0">
                <a:latin typeface="Rotis Sans Serif Std" pitchFamily="34" charset="0"/>
              </a:rPr>
              <a:t>am Arbeitsplatz </a:t>
            </a:r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einen Unfall verursacht, handelt grob fahrlässig</a:t>
            </a:r>
            <a:r>
              <a:rPr lang="de-DE" altLang="de-DE" sz="2200" dirty="0">
                <a:latin typeface="Rotis Sans Serif Std" pitchFamily="34" charset="0"/>
              </a:rPr>
              <a:t>, so dass ganz oder teilweise der Versicherungsschutz verloren geht sowie Regress- und/ oder Schadensersatzansprüche entstehen können. </a:t>
            </a:r>
          </a:p>
        </p:txBody>
      </p:sp>
      <p:sp>
        <p:nvSpPr>
          <p:cNvPr id="5" name="Rechteck 4"/>
          <p:cNvSpPr/>
          <p:nvPr/>
        </p:nvSpPr>
        <p:spPr>
          <a:xfrm>
            <a:off x="554246" y="3711143"/>
            <a:ext cx="9080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200" b="1" dirty="0">
                <a:solidFill>
                  <a:srgbClr val="004F9E"/>
                </a:solidFill>
                <a:latin typeface="Rotis Sans Serif Std" panose="020B0503030202020304" pitchFamily="34" charset="0"/>
                <a:ea typeface="+mj-ea"/>
                <a:cs typeface="+mj-cs"/>
              </a:rPr>
              <a:t>Vorgesetzte haften ebenfalls bei grober Fahrlässigkeit</a:t>
            </a:r>
            <a:endParaRPr lang="de-DE" sz="3200" b="1" dirty="0">
              <a:solidFill>
                <a:srgbClr val="004F9E"/>
              </a:solidFill>
              <a:latin typeface="Rotis Sans Serif Std" panose="020B0503030202020304" pitchFamily="34" charset="0"/>
              <a:ea typeface="+mj-ea"/>
              <a:cs typeface="+mj-cs"/>
            </a:endParaRPr>
          </a:p>
        </p:txBody>
      </p:sp>
      <p:sp>
        <p:nvSpPr>
          <p:cNvPr id="6" name="Rechteck 4"/>
          <p:cNvSpPr>
            <a:spLocks noChangeArrowheads="1"/>
          </p:cNvSpPr>
          <p:nvPr/>
        </p:nvSpPr>
        <p:spPr bwMode="auto">
          <a:xfrm>
            <a:off x="554246" y="4415792"/>
            <a:ext cx="1128482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Eine </a:t>
            </a:r>
            <a:r>
              <a:rPr lang="de-DE" altLang="de-DE" sz="2200" dirty="0" smtClean="0">
                <a:solidFill>
                  <a:srgbClr val="C00000"/>
                </a:solidFill>
                <a:latin typeface="Rotis Sans Serif Std" pitchFamily="34" charset="0"/>
              </a:rPr>
              <a:t>Führungskraft</a:t>
            </a:r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, die </a:t>
            </a:r>
            <a:r>
              <a:rPr lang="de-DE" altLang="de-DE" sz="2200" dirty="0" smtClean="0">
                <a:latin typeface="Rotis Sans Serif Std" pitchFamily="34" charset="0"/>
              </a:rPr>
              <a:t>wissentlich </a:t>
            </a:r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bei einer (Sucht-)Gefahr </a:t>
            </a:r>
            <a:r>
              <a:rPr lang="de-DE" altLang="de-DE" sz="2200" dirty="0" smtClean="0">
                <a:solidFill>
                  <a:srgbClr val="C00000"/>
                </a:solidFill>
                <a:latin typeface="Rotis Sans Serif Std" pitchFamily="34" charset="0"/>
              </a:rPr>
              <a:t>nichts </a:t>
            </a:r>
            <a:r>
              <a:rPr lang="de-DE" altLang="de-DE" sz="2200" dirty="0">
                <a:solidFill>
                  <a:srgbClr val="C00000"/>
                </a:solidFill>
                <a:latin typeface="Rotis Sans Serif Std" pitchFamily="34" charset="0"/>
              </a:rPr>
              <a:t>unternimmt, handelt grob fahrlässig </a:t>
            </a:r>
            <a:r>
              <a:rPr lang="de-DE" altLang="de-DE" sz="2200" dirty="0">
                <a:latin typeface="Rotis Sans Serif Std" pitchFamily="34" charset="0"/>
              </a:rPr>
              <a:t>und kann nach einem Unfall neben der Verursacherin oder dem Verursacher regress- und/ oder schadensersatzpflichtig werden.</a:t>
            </a:r>
          </a:p>
        </p:txBody>
      </p:sp>
    </p:spTree>
    <p:extLst>
      <p:ext uri="{BB962C8B-B14F-4D97-AF65-F5344CB8AC3E}">
        <p14:creationId xmlns:p14="http://schemas.microsoft.com/office/powerpoint/2010/main" val="22315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2941</Words>
  <Application>Microsoft Office PowerPoint</Application>
  <PresentationFormat>Breitbild</PresentationFormat>
  <Paragraphs>345</Paragraphs>
  <Slides>30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5" baseType="lpstr">
      <vt:lpstr>ＭＳ Ｐゴシック</vt:lpstr>
      <vt:lpstr>.AppleSystemUIFont</vt:lpstr>
      <vt:lpstr>Agfa Rotis Sans Serif</vt:lpstr>
      <vt:lpstr>Aparajita</vt:lpstr>
      <vt:lpstr>Arial</vt:lpstr>
      <vt:lpstr>Arial Narrow</vt:lpstr>
      <vt:lpstr>Calibri</vt:lpstr>
      <vt:lpstr>Calibri Light</vt:lpstr>
      <vt:lpstr>Mangal</vt:lpstr>
      <vt:lpstr>Rotis Sans Serif Std</vt:lpstr>
      <vt:lpstr>Rotis Sans Serif Std ExtraBold</vt:lpstr>
      <vt:lpstr>Symbol</vt:lpstr>
      <vt:lpstr>Times New Roman</vt:lpstr>
      <vt:lpstr>Wingdings</vt:lpstr>
      <vt:lpstr>Office</vt:lpstr>
      <vt:lpstr>PowerPoint-Präsentation</vt:lpstr>
      <vt:lpstr>Inhalte der Einweisung zu riskantem  Konsum und Suchtgefährdung - Basics</vt:lpstr>
      <vt:lpstr>Punktnüchternheit</vt:lpstr>
      <vt:lpstr>Übergeordnete Gesetze zur Suchtprävention: </vt:lpstr>
      <vt:lpstr>Verantwortung des Arbeitnehmers für den Arbeitsschutz</vt:lpstr>
      <vt:lpstr>Unfallgefahr </vt:lpstr>
      <vt:lpstr>Unfallverhütungsvorschriften  (DGUV V1)</vt:lpstr>
      <vt:lpstr>   </vt:lpstr>
      <vt:lpstr>Wegfall des Versicherungsschutzes</vt:lpstr>
      <vt:lpstr>Umfang des Alkoholkonsums</vt:lpstr>
      <vt:lpstr>Alkohol - Grenzwerte pro Tag  für Männer:     = 0,5 l Bier  oder  0,25 l Wein  oder     4 Schnäpse         oder      3 Weinbrand</vt:lpstr>
      <vt:lpstr>Wo beginnt der riskante Konsum?</vt:lpstr>
      <vt:lpstr>Unfallgefahr durch Alkoholpromille und Folgen</vt:lpstr>
      <vt:lpstr>Promilleberechnung</vt:lpstr>
      <vt:lpstr>Wie viele Promille BAK (Blutalkoholkonzentration) habe ich, wenn ich</vt:lpstr>
      <vt:lpstr>Wie viele Promille BAK (Blutalkoholkonzentration) habe ich, wenn ich</vt:lpstr>
      <vt:lpstr>Alkoholabbau - Beispiel</vt:lpstr>
      <vt:lpstr>Medikamente  zur Beruhigung und gegen Schmerzen, Ängste und     Missstimmungen</vt:lpstr>
      <vt:lpstr>Gefahren durch die Einnahme von Medikamenten</vt:lpstr>
      <vt:lpstr>Umgang mit Medikamenten – Was ist nützlich?    </vt:lpstr>
      <vt:lpstr>Illegale Drogen</vt:lpstr>
      <vt:lpstr>Mögliche Ursachen für riskanten Suchtmittelkonsum </vt:lpstr>
      <vt:lpstr>Was hilft vorbeugend gegen Sucht? </vt:lpstr>
      <vt:lpstr>Kriterien gesundheitsförderlicher Arbeit</vt:lpstr>
      <vt:lpstr>Kultur der Prävention – Der Mensch im Mittelpunkt</vt:lpstr>
      <vt:lpstr>  Kultur der Prävention – Der Mensch im Mittelpunkt </vt:lpstr>
      <vt:lpstr>Unterweisungen in die Arbeitssicherheit - Modulsystem zur Suchtprävention an der Leibniz Universität Hannover</vt:lpstr>
      <vt:lpstr>Wer unterstützt Sie dabei, gesund zu bleiben? </vt:lpstr>
      <vt:lpstr>Was tun bei Auffälligkeit am Arbeitsplatz in Folge riskanten Konsums?</vt:lpstr>
      <vt:lpstr>Suchtbeauftragte  Anne Schwarz, Dipl.-Soz.päd.  </vt:lpstr>
    </vt:vector>
  </TitlesOfParts>
  <Company>LUH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Flügge, Christina</dc:creator>
  <cp:lastModifiedBy>Schwarz, Anne NEU</cp:lastModifiedBy>
  <cp:revision>41</cp:revision>
  <dcterms:created xsi:type="dcterms:W3CDTF">2019-06-26T06:00:14Z</dcterms:created>
  <dcterms:modified xsi:type="dcterms:W3CDTF">2024-01-22T10:46:10Z</dcterms:modified>
</cp:coreProperties>
</file>